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66" r:id="rId3"/>
    <p:sldMasterId id="2147483687" r:id="rId4"/>
    <p:sldMasterId id="2147483692" r:id="rId5"/>
    <p:sldMasterId id="2147483705" r:id="rId6"/>
    <p:sldMasterId id="2147483729" r:id="rId7"/>
  </p:sldMasterIdLst>
  <p:notesMasterIdLst>
    <p:notesMasterId r:id="rId29"/>
  </p:notesMasterIdLst>
  <p:sldIdLst>
    <p:sldId id="465" r:id="rId8"/>
    <p:sldId id="454" r:id="rId9"/>
    <p:sldId id="456" r:id="rId10"/>
    <p:sldId id="466" r:id="rId11"/>
    <p:sldId id="467" r:id="rId12"/>
    <p:sldId id="468" r:id="rId13"/>
    <p:sldId id="470" r:id="rId14"/>
    <p:sldId id="460" r:id="rId15"/>
    <p:sldId id="463" r:id="rId16"/>
    <p:sldId id="461" r:id="rId17"/>
    <p:sldId id="464" r:id="rId18"/>
    <p:sldId id="477" r:id="rId19"/>
    <p:sldId id="472" r:id="rId20"/>
    <p:sldId id="473" r:id="rId21"/>
    <p:sldId id="474" r:id="rId22"/>
    <p:sldId id="471" r:id="rId23"/>
    <p:sldId id="475" r:id="rId24"/>
    <p:sldId id="476" r:id="rId25"/>
    <p:sldId id="448" r:id="rId26"/>
    <p:sldId id="462" r:id="rId27"/>
    <p:sldId id="459"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D25E9B-7134-440B-998E-EDE2AA65D501}">
          <p14:sldIdLst>
            <p14:sldId id="465"/>
          </p14:sldIdLst>
        </p14:section>
        <p14:section name="Intro" id="{BE1D1461-A77D-463D-8782-6F83B1E39C8A}">
          <p14:sldIdLst>
            <p14:sldId id="454"/>
            <p14:sldId id="456"/>
            <p14:sldId id="466"/>
            <p14:sldId id="467"/>
            <p14:sldId id="468"/>
            <p14:sldId id="470"/>
          </p14:sldIdLst>
        </p14:section>
        <p14:section name="Tools" id="{B5524B21-C6F9-481A-98AD-1705E2135BDB}">
          <p14:sldIdLst>
            <p14:sldId id="460"/>
            <p14:sldId id="463"/>
            <p14:sldId id="461"/>
            <p14:sldId id="464"/>
            <p14:sldId id="477"/>
            <p14:sldId id="472"/>
            <p14:sldId id="473"/>
            <p14:sldId id="474"/>
            <p14:sldId id="471"/>
            <p14:sldId id="475"/>
            <p14:sldId id="476"/>
            <p14:sldId id="448"/>
          </p14:sldIdLst>
        </p14:section>
        <p14:section name="Exit" id="{833D139C-1109-4CE2-B8AB-26A4F5B02085}">
          <p14:sldIdLst>
            <p14:sldId id="462"/>
            <p14:sldId id="45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Binder" initials="CB" lastIdx="2" clrIdx="0"/>
  <p:cmAuthor id="1" name="Gregg Boer" initials="GR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26" autoAdjust="0"/>
    <p:restoredTop sz="90251" autoAdjust="0"/>
  </p:normalViewPr>
  <p:slideViewPr>
    <p:cSldViewPr>
      <p:cViewPr>
        <p:scale>
          <a:sx n="80" d="100"/>
          <a:sy n="80" d="100"/>
        </p:scale>
        <p:origin x="-1260"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89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FD7DD-EADC-4D67-829B-415373B8764B}" type="datetimeFigureOut">
              <a:rPr lang="de-DE" smtClean="0"/>
              <a:t>09.05.2012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4E59C-5D67-4809-B0D4-2A476D2190B9}" type="slidenum">
              <a:rPr lang="de-DE" smtClean="0"/>
              <a:t>‹#›</a:t>
            </a:fld>
            <a:endParaRPr lang="de-DE"/>
          </a:p>
        </p:txBody>
      </p:sp>
    </p:spTree>
    <p:extLst>
      <p:ext uri="{BB962C8B-B14F-4D97-AF65-F5344CB8AC3E}">
        <p14:creationId xmlns:p14="http://schemas.microsoft.com/office/powerpoint/2010/main" val="523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Date Placeholder 4"/>
          <p:cNvSpPr>
            <a:spLocks noGrp="1"/>
          </p:cNvSpPr>
          <p:nvPr>
            <p:ph type="dt" sz="quarter" idx="10"/>
          </p:nvPr>
        </p:nvSpPr>
        <p:spPr/>
        <p:txBody>
          <a:bodyPr/>
          <a:lstStyle/>
          <a:p>
            <a:fld id="{25AE9B3F-29EC-4663-A9D5-1C3D2CCFEEF4}" type="datetime1">
              <a:rPr lang="en-US" smtClean="0">
                <a:latin typeface="Segoe UI" pitchFamily="34" charset="0"/>
              </a:rPr>
              <a:t>5/9/2012</a:t>
            </a:fld>
            <a:endParaRPr lang="en-US" dirty="0">
              <a:latin typeface="Segoe UI" pitchFamily="34" charset="0"/>
            </a:endParaRPr>
          </a:p>
        </p:txBody>
      </p:sp>
      <p:sp>
        <p:nvSpPr>
          <p:cNvPr id="6" name="Footer Placeholder 5"/>
          <p:cNvSpPr>
            <a:spLocks noGrp="1"/>
          </p:cNvSpPr>
          <p:nvPr>
            <p:ph type="ftr" sz="quarter" idx="11"/>
          </p:nvPr>
        </p:nvSpPr>
        <p:spPr/>
        <p:txBody>
          <a:bodyPr/>
          <a:lstStyle/>
          <a:p>
            <a:r>
              <a:rPr lang="en-US" sz="50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UI" pitchFamily="34" charset="0"/>
              </a:rPr>
            </a:br>
            <a:r>
              <a:rPr lang="en-US" sz="500" smtClean="0">
                <a:solidFill>
                  <a:srgbClr val="000000"/>
                </a:solidFill>
                <a:latin typeface="Segoe UI" pitchFamily="34" charset="0"/>
              </a:rPr>
              <a:t>MICROSOFT MAKES NO WARRANTIES, EXPRESS, IMPLIED OR STATUTORY, AS TO THE INFORMATION IN THIS PRESENTATION.</a:t>
            </a:r>
            <a:endParaRPr lang="en-US" sz="500"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latin typeface="Segoe UI" pitchFamily="34" charset="0"/>
              </a:rPr>
              <a:pPr/>
              <a:t>3</a:t>
            </a:fld>
            <a:endParaRPr lang="en-US" dirty="0">
              <a:latin typeface="Segoe UI" pitchFamily="34" charset="0"/>
            </a:endParaRPr>
          </a:p>
        </p:txBody>
      </p:sp>
      <p:sp>
        <p:nvSpPr>
          <p:cNvPr id="8" name="Header Placeholder 7"/>
          <p:cNvSpPr>
            <a:spLocks noGrp="1"/>
          </p:cNvSpPr>
          <p:nvPr>
            <p:ph type="hdr" sz="quarter" idx="13"/>
          </p:nvPr>
        </p:nvSpPr>
        <p:spPr/>
        <p:txBody>
          <a:bodyPr/>
          <a:lstStyle/>
          <a:p>
            <a:r>
              <a:rPr lang="en-US" smtClean="0"/>
              <a:t>&lt;Conference/Group Name&gt;</a:t>
            </a:r>
            <a:endParaRPr lang="en-US" dirty="0">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2008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5B51F508-6206-4CCC-9DD2-3FED9C3D3A73}" type="slidenum">
              <a:rPr lang="en-US" smtClean="0"/>
              <a:pPr>
                <a:defRPr/>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5B51F508-6206-4CCC-9DD2-3FED9C3D3A73}" type="slidenum">
              <a:rPr lang="en-US" smtClean="0"/>
              <a:pPr>
                <a:defRPr/>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Unit Testing in this Context, as this is very important for fearless Refactoring </a:t>
            </a:r>
            <a:r>
              <a:rPr lang="en-US" baseline="0" dirty="0" smtClean="0">
                <a:sym typeface="Wingdings" pitchFamily="2" charset="2"/>
              </a:rPr>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3749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5/9/2012 8:30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02DFCB-958B-43CE-B178-3E100039FFC4}" type="datetimeFigureOut">
              <a:rPr lang="en-US" smtClean="0">
                <a:solidFill>
                  <a:prstClr val="black">
                    <a:tint val="75000"/>
                  </a:prstClr>
                </a:solidFill>
              </a:rPr>
              <a:pPr/>
              <a:t>5/9/2012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386B74-7CC7-47D2-93A6-7BF6479A39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75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8903802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2"/>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2"/>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5440435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55"/>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55"/>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3"/>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5931084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610902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75994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2" y="3898900"/>
            <a:ext cx="1472214"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45325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259867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8284158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1"/>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5"/>
            <a:ext cx="9155340" cy="6849517"/>
          </a:xfrm>
          <a:prstGeom prst="rect">
            <a:avLst/>
          </a:prstGeom>
        </p:spPr>
      </p:pic>
    </p:spTree>
    <p:extLst>
      <p:ext uri="{BB962C8B-B14F-4D97-AF65-F5344CB8AC3E}">
        <p14:creationId xmlns:p14="http://schemas.microsoft.com/office/powerpoint/2010/main" val="42769947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364776"/>
            <a:ext cx="3892258" cy="1968231"/>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364776"/>
            <a:ext cx="3886200" cy="3077766"/>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6324600"/>
            <a:ext cx="916071" cy="152400"/>
          </a:xfrm>
          <a:prstGeom prst="rect">
            <a:avLst/>
          </a:prstGeom>
        </p:spPr>
        <p:txBody>
          <a:bodyPr lIns="121899" tIns="60949" rIns="121899" bIns="60949"/>
          <a:lstStyle/>
          <a:p>
            <a:pPr defTabSz="914363"/>
            <a:fld id="{B2863303-CC64-46A5-B0FA-50C96ED61598}" type="datetime1">
              <a:rPr lang="en-US" smtClean="0">
                <a:solidFill>
                  <a:srgbClr val="FFFFFF"/>
                </a:solidFill>
              </a:rPr>
              <a:pPr defTabSz="914363"/>
              <a:t>5/9/2012</a:t>
            </a:fld>
            <a:endParaRPr lang="en-US" dirty="0">
              <a:solidFill>
                <a:srgbClr val="FFFFFF"/>
              </a:solidFill>
            </a:endParaRPr>
          </a:p>
        </p:txBody>
      </p:sp>
      <p:sp>
        <p:nvSpPr>
          <p:cNvPr id="10" name="Slide Number Placeholder 9"/>
          <p:cNvSpPr>
            <a:spLocks noGrp="1"/>
          </p:cNvSpPr>
          <p:nvPr>
            <p:ph type="sldNum" sz="quarter" idx="15"/>
          </p:nvPr>
        </p:nvSpPr>
        <p:spPr>
          <a:xfrm>
            <a:off x="460722" y="6324600"/>
            <a:ext cx="387316"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6"/>
          </p:nvPr>
        </p:nvSpPr>
        <p:spPr>
          <a:xfrm>
            <a:off x="460723" y="6461651"/>
            <a:ext cx="1360679" cy="128575"/>
          </a:xfrm>
          <a:prstGeom prst="rect">
            <a:avLst/>
          </a:prstGeom>
        </p:spPr>
        <p:txBody>
          <a:bodyPr lIns="121899" tIns="60949" rIns="121899" bIns="60949"/>
          <a:lstStyle/>
          <a:p>
            <a:pPr defTabSz="914363"/>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948518"/>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249241"/>
            <a:ext cx="8275875"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887133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02DFCB-958B-43CE-B178-3E100039FFC4}" type="datetimeFigureOut">
              <a:rPr lang="en-US" smtClean="0">
                <a:solidFill>
                  <a:prstClr val="black">
                    <a:tint val="75000"/>
                  </a:prstClr>
                </a:solidFill>
              </a:rPr>
              <a:pPr/>
              <a:t>5/9/2012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386B74-7CC7-47D2-93A6-7BF6479A39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757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6324600"/>
            <a:ext cx="916071" cy="152400"/>
          </a:xfrm>
          <a:prstGeom prst="rect">
            <a:avLst/>
          </a:prstGeom>
        </p:spPr>
        <p:txBody>
          <a:bodyPr lIns="121899" tIns="60949" rIns="121899" bIns="60949"/>
          <a:lstStyle/>
          <a:p>
            <a:pPr defTabSz="914363"/>
            <a:fld id="{EC5D9FC8-00D4-4E62-B79F-0DB35C5AD30E}" type="datetime1">
              <a:rPr lang="en-US" smtClean="0">
                <a:solidFill>
                  <a:srgbClr val="FFFFFF"/>
                </a:solidFill>
              </a:rPr>
              <a:pPr defTabSz="914363"/>
              <a:t>5/9/2012</a:t>
            </a:fld>
            <a:endParaRPr lang="en-US" dirty="0">
              <a:solidFill>
                <a:srgbClr val="FFFFFF"/>
              </a:solidFill>
            </a:endParaRPr>
          </a:p>
        </p:txBody>
      </p:sp>
      <p:sp>
        <p:nvSpPr>
          <p:cNvPr id="10" name="Slide Number Placeholder 9"/>
          <p:cNvSpPr>
            <a:spLocks noGrp="1"/>
          </p:cNvSpPr>
          <p:nvPr>
            <p:ph type="sldNum" sz="quarter" idx="16"/>
          </p:nvPr>
        </p:nvSpPr>
        <p:spPr>
          <a:xfrm>
            <a:off x="460722" y="6324600"/>
            <a:ext cx="387316"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7"/>
          </p:nvPr>
        </p:nvSpPr>
        <p:spPr>
          <a:xfrm>
            <a:off x="460723" y="6461651"/>
            <a:ext cx="1360679" cy="128575"/>
          </a:xfrm>
          <a:prstGeom prst="rect">
            <a:avLst/>
          </a:prstGeom>
        </p:spPr>
        <p:txBody>
          <a:bodyPr lIns="121899" tIns="60949" rIns="121899" bIns="60949"/>
          <a:lstStyle/>
          <a:p>
            <a:pPr defTabSz="914363"/>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419367"/>
            <a:ext cx="80766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948518"/>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249241"/>
            <a:ext cx="8275875"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4219157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2072"/>
            <a:ext cx="8239208"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3429000"/>
            <a:ext cx="3886200"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3429000"/>
            <a:ext cx="3906580"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6324600"/>
            <a:ext cx="916071" cy="152400"/>
          </a:xfrm>
          <a:prstGeom prst="rect">
            <a:avLst/>
          </a:prstGeom>
        </p:spPr>
        <p:txBody>
          <a:bodyPr lIns="121899" tIns="60949" rIns="121899" bIns="60949"/>
          <a:lstStyle/>
          <a:p>
            <a:pPr defTabSz="914363"/>
            <a:fld id="{65C051CB-E580-4873-8532-75D0163B3EAE}" type="datetime1">
              <a:rPr lang="en-US" smtClean="0">
                <a:solidFill>
                  <a:srgbClr val="FFFFFF"/>
                </a:solidFill>
              </a:rPr>
              <a:pPr defTabSz="914363"/>
              <a:t>5/9/2012</a:t>
            </a:fld>
            <a:endParaRPr lang="en-US" dirty="0">
              <a:solidFill>
                <a:srgbClr val="FFFFFF"/>
              </a:solidFill>
            </a:endParaRPr>
          </a:p>
        </p:txBody>
      </p:sp>
      <p:sp>
        <p:nvSpPr>
          <p:cNvPr id="13" name="Slide Number Placeholder 12"/>
          <p:cNvSpPr>
            <a:spLocks noGrp="1"/>
          </p:cNvSpPr>
          <p:nvPr>
            <p:ph type="sldNum" sz="quarter" idx="16"/>
          </p:nvPr>
        </p:nvSpPr>
        <p:spPr>
          <a:xfrm>
            <a:off x="460722" y="6324600"/>
            <a:ext cx="387316"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4" name="Footer Placeholder 13"/>
          <p:cNvSpPr>
            <a:spLocks noGrp="1"/>
          </p:cNvSpPr>
          <p:nvPr>
            <p:ph type="ftr" sz="quarter" idx="17"/>
          </p:nvPr>
        </p:nvSpPr>
        <p:spPr>
          <a:xfrm>
            <a:off x="460723" y="6461651"/>
            <a:ext cx="1360679" cy="128575"/>
          </a:xfrm>
          <a:prstGeom prst="rect">
            <a:avLst/>
          </a:prstGeom>
        </p:spPr>
        <p:txBody>
          <a:bodyPr lIns="121899" tIns="60949" rIns="121899" bIns="60949"/>
          <a:lstStyle/>
          <a:p>
            <a:pPr defTabSz="914363"/>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948518"/>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249241"/>
            <a:ext cx="8275875"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14358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1"/>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9144000" cy="6829650"/>
          </a:xfrm>
          <a:prstGeom prst="rect">
            <a:avLst/>
          </a:prstGeom>
        </p:spPr>
      </p:pic>
    </p:spTree>
    <p:extLst>
      <p:ext uri="{BB962C8B-B14F-4D97-AF65-F5344CB8AC3E}">
        <p14:creationId xmlns:p14="http://schemas.microsoft.com/office/powerpoint/2010/main" val="30797641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2"/>
            <a:ext cx="8363937"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742928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1"/>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5"/>
            <a:ext cx="9144000" cy="6841033"/>
          </a:xfrm>
          <a:prstGeom prst="rect">
            <a:avLst/>
          </a:prstGeom>
        </p:spPr>
      </p:pic>
    </p:spTree>
    <p:extLst>
      <p:ext uri="{BB962C8B-B14F-4D97-AF65-F5344CB8AC3E}">
        <p14:creationId xmlns:p14="http://schemas.microsoft.com/office/powerpoint/2010/main" val="5035588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839945768"/>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480728107"/>
      </p:ext>
    </p:extLst>
  </p:cSld>
  <p:clrMapOvr>
    <a:masterClrMapping/>
  </p:clrMapOvr>
  <p:transition spd="slow">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940242570"/>
      </p:ext>
    </p:extLst>
  </p:cSld>
  <p:clrMapOvr>
    <a:masterClrMapping/>
  </p:clrMapOvr>
  <p:transition spd="slow">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723219"/>
      </p:ext>
    </p:extLst>
  </p:cSld>
  <p:clrMapOvr>
    <a:masterClrMapping/>
  </p:clrMapOvr>
  <p:transition spd="slow">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196166" y="6307016"/>
            <a:ext cx="1871634" cy="317019"/>
          </a:xfrm>
          <a:prstGeom prst="rect">
            <a:avLst/>
          </a:prstGeom>
          <a:noFill/>
          <a:ln>
            <a:noFill/>
          </a:ln>
        </p:spPr>
      </p:pic>
      <p:sp>
        <p:nvSpPr>
          <p:cNvPr id="9" name="Text Placeholder 8"/>
          <p:cNvSpPr>
            <a:spLocks noGrp="1"/>
          </p:cNvSpPr>
          <p:nvPr>
            <p:ph type="body" sz="quarter" idx="11" hasCustomPrompt="1"/>
          </p:nvPr>
        </p:nvSpPr>
        <p:spPr>
          <a:xfrm>
            <a:off x="384673" y="3219165"/>
            <a:ext cx="5636696"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2211656016"/>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2DFCB-958B-43CE-B178-3E100039FFC4}" type="datetimeFigureOut">
              <a:rPr lang="en-US" smtClean="0">
                <a:solidFill>
                  <a:prstClr val="black">
                    <a:tint val="75000"/>
                  </a:prstClr>
                </a:solidFill>
              </a:rPr>
              <a:pPr/>
              <a:t>5/9/2012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386B74-7CC7-47D2-93A6-7BF6479A39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430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3" y="6307016"/>
            <a:ext cx="1402601" cy="314448"/>
          </a:xfrm>
          <a:prstGeom prst="rect">
            <a:avLst/>
          </a:prstGeom>
          <a:noFill/>
          <a:ln>
            <a:noFill/>
          </a:ln>
        </p:spPr>
      </p:pic>
      <p:sp>
        <p:nvSpPr>
          <p:cNvPr id="4" name="Text Placeholder 8"/>
          <p:cNvSpPr>
            <a:spLocks noGrp="1"/>
          </p:cNvSpPr>
          <p:nvPr>
            <p:ph type="body" sz="quarter" idx="11" hasCustomPrompt="1"/>
          </p:nvPr>
        </p:nvSpPr>
        <p:spPr>
          <a:xfrm>
            <a:off x="384673" y="3219165"/>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35648416"/>
      </p:ext>
    </p:extLst>
  </p:cSld>
  <p:clrMapOvr>
    <a:masterClrMapping/>
  </p:clrMapOvr>
  <p:transition spd="slow">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3" y="6307016"/>
            <a:ext cx="1402601" cy="314448"/>
          </a:xfrm>
          <a:prstGeom prst="rect">
            <a:avLst/>
          </a:prstGeom>
          <a:noFill/>
          <a:ln>
            <a:noFill/>
          </a:ln>
        </p:spPr>
      </p:pic>
      <p:sp>
        <p:nvSpPr>
          <p:cNvPr id="4" name="Text Placeholder 8"/>
          <p:cNvSpPr>
            <a:spLocks noGrp="1"/>
          </p:cNvSpPr>
          <p:nvPr>
            <p:ph type="body" sz="quarter" idx="11" hasCustomPrompt="1"/>
          </p:nvPr>
        </p:nvSpPr>
        <p:spPr>
          <a:xfrm>
            <a:off x="384673" y="3219165"/>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460944043"/>
      </p:ext>
    </p:extLst>
  </p:cSld>
  <p:clrMapOvr>
    <a:masterClrMapping/>
  </p:clrMapOvr>
  <p:transition spd="slow">
    <p:pu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592533" y="6307016"/>
            <a:ext cx="1402601" cy="314448"/>
          </a:xfrm>
          <a:prstGeom prst="rect">
            <a:avLst/>
          </a:prstGeom>
          <a:noFill/>
          <a:ln>
            <a:noFill/>
          </a:ln>
        </p:spPr>
      </p:pic>
      <p:sp>
        <p:nvSpPr>
          <p:cNvPr id="4" name="Text Placeholder 8"/>
          <p:cNvSpPr>
            <a:spLocks noGrp="1"/>
          </p:cNvSpPr>
          <p:nvPr>
            <p:ph type="body" sz="quarter" idx="11" hasCustomPrompt="1"/>
          </p:nvPr>
        </p:nvSpPr>
        <p:spPr>
          <a:xfrm>
            <a:off x="384673" y="3219165"/>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3957930584"/>
      </p:ext>
    </p:extLst>
  </p:cSld>
  <p:clrMapOvr>
    <a:masterClrMapping/>
  </p:clrMapOvr>
  <p:transition spd="slow">
    <p:pu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177116" y="6307017"/>
            <a:ext cx="1871634" cy="317019"/>
          </a:xfrm>
          <a:prstGeom prst="rect">
            <a:avLst/>
          </a:prstGeom>
          <a:noFill/>
          <a:ln>
            <a:noFill/>
          </a:ln>
        </p:spPr>
      </p:pic>
      <p:sp>
        <p:nvSpPr>
          <p:cNvPr id="4" name="Text Placeholder 8"/>
          <p:cNvSpPr>
            <a:spLocks noGrp="1"/>
          </p:cNvSpPr>
          <p:nvPr>
            <p:ph type="body" sz="quarter" idx="11" hasCustomPrompt="1"/>
          </p:nvPr>
        </p:nvSpPr>
        <p:spPr>
          <a:xfrm>
            <a:off x="384673" y="3219165"/>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248344970"/>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344736"/>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75193"/>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763355"/>
      </p:ext>
    </p:extLst>
  </p:cSld>
  <p:clrMapOvr>
    <a:masterClrMapping/>
  </p:clrMapOvr>
  <p:transition spd="slow">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266148"/>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152552"/>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638739493"/>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a:bodyPr>
          <a:lstStyle>
            <a:lvl1pPr>
              <a:defRPr lang="en-US"/>
            </a:lvl1pPr>
          </a:lstStyle>
          <a:p>
            <a:pPr marL="0" lvl="0" indent="0" algn="l">
              <a:spcBef>
                <a:spcPct val="20000"/>
              </a:spcBef>
              <a:buFont typeface="Arial" pitchFamily="34" charset="0"/>
            </a:pPr>
            <a:r>
              <a:rPr lang="en-US" smtClean="0"/>
              <a:t>Click to edit Master title style</a:t>
            </a:r>
            <a:endParaRPr lang="en-US"/>
          </a:p>
        </p:txBody>
      </p:sp>
      <p:sp>
        <p:nvSpPr>
          <p:cNvPr id="3" name="Date Placeholder 2"/>
          <p:cNvSpPr>
            <a:spLocks noGrp="1"/>
          </p:cNvSpPr>
          <p:nvPr>
            <p:ph type="dt" sz="half" idx="10"/>
          </p:nvPr>
        </p:nvSpPr>
        <p:spPr/>
        <p:txBody>
          <a:bodyPr/>
          <a:lstStyle/>
          <a:p>
            <a:fld id="{2E02DFCB-958B-43CE-B178-3E100039FFC4}" type="datetimeFigureOut">
              <a:rPr lang="en-US" smtClean="0">
                <a:solidFill>
                  <a:prstClr val="black">
                    <a:tint val="75000"/>
                  </a:prstClr>
                </a:solidFill>
              </a:rPr>
              <a:pPr/>
              <a:t>5/9/2012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386B74-7CC7-47D2-93A6-7BF6479A39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2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defTabSz="914363"/>
            <a:fld id="{7C3C5388-05EA-4F24-BF26-5A731F877A8E}" type="datetimeFigureOut">
              <a:rPr lang="de-DE" smtClean="0">
                <a:solidFill>
                  <a:srgbClr val="FFFFFF"/>
                </a:solidFill>
              </a:rPr>
              <a:pPr defTabSz="914363"/>
              <a:t>09.05.2012</a:t>
            </a:fld>
            <a:endParaRPr lang="de-DE">
              <a:solidFill>
                <a:srgbClr val="FFFFFF"/>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defTabSz="914363"/>
            <a:endParaRPr lang="de-DE">
              <a:solidFill>
                <a:srgbClr val="FFFFFF"/>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defTabSz="914363"/>
            <a:fld id="{75027A35-241A-49FD-9245-B8F5F828CD80}" type="slidenum">
              <a:rPr lang="de-DE" smtClean="0">
                <a:solidFill>
                  <a:srgbClr val="FFFFFF"/>
                </a:solidFill>
              </a:rPr>
              <a:pPr defTabSz="914363"/>
              <a:t>‹#›</a:t>
            </a:fld>
            <a:endParaRPr lang="de-DE">
              <a:solidFill>
                <a:srgbClr val="FFFFFF"/>
              </a:solidFill>
            </a:endParaRPr>
          </a:p>
        </p:txBody>
      </p:sp>
    </p:spTree>
    <p:extLst>
      <p:ext uri="{BB962C8B-B14F-4D97-AF65-F5344CB8AC3E}">
        <p14:creationId xmlns:p14="http://schemas.microsoft.com/office/powerpoint/2010/main" val="2953085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age - Coorp">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
        <p:nvSpPr>
          <p:cNvPr id="9" name="Text Placeholder 8"/>
          <p:cNvSpPr>
            <a:spLocks noGrp="1"/>
          </p:cNvSpPr>
          <p:nvPr>
            <p:ph type="body" sz="quarter" idx="11" hasCustomPrompt="1"/>
          </p:nvPr>
        </p:nvSpPr>
        <p:spPr>
          <a:xfrm>
            <a:off x="384673" y="3117239"/>
            <a:ext cx="5636696" cy="332399"/>
          </a:xfrm>
        </p:spPr>
        <p:txBody>
          <a:bodyPr/>
          <a:lstStyle>
            <a:lvl1pPr marL="0" indent="0">
              <a:buNone/>
              <a:defRPr spc="-75"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grpSp>
        <p:nvGrpSpPr>
          <p:cNvPr id="4" name="Group 3"/>
          <p:cNvGrpSpPr/>
          <p:nvPr userDrawn="1"/>
        </p:nvGrpSpPr>
        <p:grpSpPr>
          <a:xfrm>
            <a:off x="4824000" y="0"/>
            <a:ext cx="4320000" cy="1440000"/>
            <a:chOff x="4824000" y="0"/>
            <a:chExt cx="4320000" cy="1440000"/>
          </a:xfrm>
        </p:grpSpPr>
        <p:sp>
          <p:nvSpPr>
            <p:cNvPr id="3" name="Right Triangle 2"/>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Tree>
    <p:extLst>
      <p:ext uri="{BB962C8B-B14F-4D97-AF65-F5344CB8AC3E}">
        <p14:creationId xmlns:p14="http://schemas.microsoft.com/office/powerpoint/2010/main" val="45883699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age - Part 1">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grpSp>
        <p:nvGrpSpPr>
          <p:cNvPr id="8" name="Group 7"/>
          <p:cNvGrpSpPr/>
          <p:nvPr userDrawn="1"/>
        </p:nvGrpSpPr>
        <p:grpSpPr>
          <a:xfrm>
            <a:off x="4824000" y="0"/>
            <a:ext cx="4320000" cy="1440000"/>
            <a:chOff x="4824000" y="0"/>
            <a:chExt cx="4320000" cy="1440000"/>
          </a:xfrm>
        </p:grpSpPr>
        <p:sp>
          <p:nvSpPr>
            <p:cNvPr id="9" name="Right Triangle 8"/>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Tree>
    <p:extLst>
      <p:ext uri="{BB962C8B-B14F-4D97-AF65-F5344CB8AC3E}">
        <p14:creationId xmlns:p14="http://schemas.microsoft.com/office/powerpoint/2010/main" val="421240944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age - Part 2">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sz="7200" i="0" spc="-75"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7" name="Picture 2" descr="Microsoft logo and tagline"/>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grpSp>
        <p:nvGrpSpPr>
          <p:cNvPr id="8" name="Group 7"/>
          <p:cNvGrpSpPr/>
          <p:nvPr userDrawn="1"/>
        </p:nvGrpSpPr>
        <p:grpSpPr>
          <a:xfrm>
            <a:off x="4824000" y="0"/>
            <a:ext cx="4320000" cy="1440000"/>
            <a:chOff x="4824000" y="0"/>
            <a:chExt cx="4320000" cy="1440000"/>
          </a:xfrm>
        </p:grpSpPr>
        <p:sp>
          <p:nvSpPr>
            <p:cNvPr id="9" name="Right Triangle 8"/>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Tree>
    <p:extLst>
      <p:ext uri="{BB962C8B-B14F-4D97-AF65-F5344CB8AC3E}">
        <p14:creationId xmlns:p14="http://schemas.microsoft.com/office/powerpoint/2010/main" val="224282518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age - Part 3">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2041525"/>
            <a:ext cx="8423524" cy="997196"/>
          </a:xfrm>
        </p:spPr>
        <p:txBody>
          <a:bodyPr/>
          <a:lstStyle>
            <a:lvl1pPr marL="0" indent="0">
              <a:buNone/>
              <a:defRPr lang="en-US" sz="72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384673" y="3117239"/>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6047"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black">
          <a:xfrm>
            <a:off x="7436959" y="6361219"/>
            <a:ext cx="1551466" cy="262789"/>
          </a:xfrm>
          <a:prstGeom prst="rect">
            <a:avLst/>
          </a:prstGeom>
          <a:noFill/>
          <a:ln>
            <a:noFill/>
          </a:ln>
        </p:spPr>
      </p:pic>
      <p:grpSp>
        <p:nvGrpSpPr>
          <p:cNvPr id="8" name="Group 7"/>
          <p:cNvGrpSpPr/>
          <p:nvPr userDrawn="1"/>
        </p:nvGrpSpPr>
        <p:grpSpPr>
          <a:xfrm>
            <a:off x="4824000" y="0"/>
            <a:ext cx="4320000" cy="1440000"/>
            <a:chOff x="4824000" y="0"/>
            <a:chExt cx="4320000" cy="1440000"/>
          </a:xfrm>
        </p:grpSpPr>
        <p:sp>
          <p:nvSpPr>
            <p:cNvPr id="9" name="Right Triangle 8"/>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Tree>
    <p:extLst>
      <p:ext uri="{BB962C8B-B14F-4D97-AF65-F5344CB8AC3E}">
        <p14:creationId xmlns:p14="http://schemas.microsoft.com/office/powerpoint/2010/main" val="86096922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age - Coorp">
    <p:spTree>
      <p:nvGrpSpPr>
        <p:cNvPr id="1" name=""/>
        <p:cNvGrpSpPr/>
        <p:nvPr/>
      </p:nvGrpSpPr>
      <p:grpSpPr>
        <a:xfrm>
          <a:off x="0" y="0"/>
          <a:ext cx="0" cy="0"/>
          <a:chOff x="0" y="0"/>
          <a:chExt cx="0" cy="0"/>
        </a:xfrm>
      </p:grpSpPr>
      <p:grpSp>
        <p:nvGrpSpPr>
          <p:cNvPr id="2" name="Group 1"/>
          <p:cNvGrpSpPr/>
          <p:nvPr userDrawn="1"/>
        </p:nvGrpSpPr>
        <p:grpSpPr>
          <a:xfrm>
            <a:off x="4824000" y="0"/>
            <a:ext cx="4320000" cy="1440000"/>
            <a:chOff x="4824000" y="0"/>
            <a:chExt cx="4320000" cy="1440000"/>
          </a:xfrm>
        </p:grpSpPr>
        <p:sp>
          <p:nvSpPr>
            <p:cNvPr id="3" name="Right Triangle 2"/>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pic>
        <p:nvPicPr>
          <p:cNvPr id="5" name="Picture 2" descr="Microsoft logo and tagline"/>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149706567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age - Part 1">
    <p:bg>
      <p:bgPr>
        <a:solidFill>
          <a:schemeClr val="accent5"/>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24000" y="0"/>
            <a:ext cx="4320000" cy="1440000"/>
            <a:chOff x="4824000" y="0"/>
            <a:chExt cx="4320000" cy="1440000"/>
          </a:xfrm>
        </p:grpSpPr>
        <p:sp>
          <p:nvSpPr>
            <p:cNvPr id="3" name="Right Triangle 2"/>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pic>
        <p:nvPicPr>
          <p:cNvPr id="5" name="Picture 2" descr="Microsoft logo and tagline"/>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237352398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age - Part 2">
    <p:bg>
      <p:bgPr>
        <a:solidFill>
          <a:schemeClr val="accent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24000" y="0"/>
            <a:ext cx="4320000" cy="1440000"/>
            <a:chOff x="4824000" y="0"/>
            <a:chExt cx="4320000" cy="1440000"/>
          </a:xfrm>
        </p:grpSpPr>
        <p:sp>
          <p:nvSpPr>
            <p:cNvPr id="3" name="Right Triangle 2"/>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pic>
        <p:nvPicPr>
          <p:cNvPr id="5" name="Picture 2" descr="Microsoft logo and tagline"/>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2286470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 Part 3">
    <p:bg>
      <p:bgPr>
        <a:solidFill>
          <a:schemeClr val="accent6"/>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24000" y="0"/>
            <a:ext cx="4320000" cy="1440000"/>
            <a:chOff x="4824000" y="0"/>
            <a:chExt cx="4320000" cy="1440000"/>
          </a:xfrm>
        </p:grpSpPr>
        <p:sp>
          <p:nvSpPr>
            <p:cNvPr id="3" name="Right Triangle 2"/>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pic>
        <p:nvPicPr>
          <p:cNvPr id="5" name="Picture 2" descr="Microsoft logo and tagline"/>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77359802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 Coorp">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4824000" y="0"/>
            <a:ext cx="4320000" cy="1440000"/>
            <a:chOff x="4824000" y="0"/>
            <a:chExt cx="4320000" cy="1440000"/>
          </a:xfrm>
        </p:grpSpPr>
        <p:sp>
          <p:nvSpPr>
            <p:cNvPr id="4" name="Right Triangle 3"/>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baseline="0">
                <a:solidFill>
                  <a:schemeClr val="accent1"/>
                </a:solidFill>
              </a:defRPr>
            </a:lvl1pPr>
          </a:lstStyle>
          <a:p>
            <a:r>
              <a:rPr lang="de-DE" dirty="0" smtClean="0"/>
              <a:t>Titelmasterformat durch Klicken bearbeiten</a:t>
            </a:r>
            <a:endParaRPr lang="en-US" dirty="0"/>
          </a:p>
        </p:txBody>
      </p:sp>
      <p:pic>
        <p:nvPicPr>
          <p:cNvPr id="7"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402604369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lvl1pPr>
              <a:defRPr>
                <a:effectLst>
                  <a:outerShdw blurRad="38100" dist="38100" dir="2700000" algn="tl">
                    <a:srgbClr val="000000">
                      <a:alpha val="43137"/>
                    </a:srgbClr>
                  </a:outerShdw>
                </a:effectLst>
              </a:defRPr>
            </a:lvl1pPr>
          </a:lstStyle>
          <a:p>
            <a:r>
              <a:rPr lang="de-DE" dirty="0" smtClean="0"/>
              <a:t>Titelmasterformat durch Klicken bearbeiten</a:t>
            </a:r>
            <a:endParaRPr lang="en-US" dirty="0"/>
          </a:p>
        </p:txBody>
      </p:sp>
      <p:sp>
        <p:nvSpPr>
          <p:cNvPr id="5" name="Text Placeholder 4"/>
          <p:cNvSpPr>
            <a:spLocks noGrp="1"/>
          </p:cNvSpPr>
          <p:nvPr>
            <p:ph type="body" sz="quarter" idx="10"/>
          </p:nvPr>
        </p:nvSpPr>
        <p:spPr>
          <a:xfrm>
            <a:off x="381000" y="1447800"/>
            <a:ext cx="8382000" cy="200054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4" name="Picture 3"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smtClean="0"/>
              <a:t>Microsoft Confidential</a:t>
            </a:r>
            <a:endParaRPr lang="en-US" dirty="0" smtClean="0"/>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187485172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 Coorp">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1"/>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389436" y="1447800"/>
            <a:ext cx="8363938"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23632347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 Part 1">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4824000" y="0"/>
            <a:ext cx="4320000" cy="1440000"/>
            <a:chOff x="4824000" y="0"/>
            <a:chExt cx="4320000" cy="1440000"/>
          </a:xfrm>
        </p:grpSpPr>
        <p:sp>
          <p:nvSpPr>
            <p:cNvPr id="4" name="Right Triangle 3"/>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baseline="0">
                <a:solidFill>
                  <a:schemeClr val="accent5"/>
                </a:solidFill>
              </a:defRPr>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319757116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 Part 1">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5"/>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389436" y="1447800"/>
            <a:ext cx="8363938"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254772461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right - Part 1">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5"/>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4348800" y="1447800"/>
            <a:ext cx="4320000"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191628094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 Part 2">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4824000" y="0"/>
            <a:ext cx="4320000" cy="1440000"/>
            <a:chOff x="4824000" y="0"/>
            <a:chExt cx="4320000" cy="1440000"/>
          </a:xfrm>
        </p:grpSpPr>
        <p:sp>
          <p:nvSpPr>
            <p:cNvPr id="4" name="Right Triangle 3"/>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baseline="0">
                <a:solidFill>
                  <a:schemeClr val="accent2"/>
                </a:solidFill>
              </a:defRPr>
            </a:lvl1pPr>
          </a:lstStyle>
          <a:p>
            <a:r>
              <a:rPr lang="de-DE" dirty="0" smtClean="0"/>
              <a:t>Titelmasterformat durch Klicken bearbeiten</a:t>
            </a:r>
            <a:endParaRPr lang="en-US" dirty="0"/>
          </a:p>
        </p:txBody>
      </p:sp>
      <p:pic>
        <p:nvPicPr>
          <p:cNvPr id="6"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367090312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 Part 2">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2"/>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389436" y="1447800"/>
            <a:ext cx="8363938"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344205031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right - Part 2">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2"/>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4348800" y="1447800"/>
            <a:ext cx="4320000"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412385976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left/right - Part 2">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2"/>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4680000" y="1440000"/>
            <a:ext cx="3960000"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Text Placeholder 4"/>
          <p:cNvSpPr>
            <a:spLocks noGrp="1"/>
          </p:cNvSpPr>
          <p:nvPr>
            <p:ph type="body" sz="quarter" idx="11" hasCustomPrompt="1"/>
          </p:nvPr>
        </p:nvSpPr>
        <p:spPr>
          <a:xfrm>
            <a:off x="360000" y="1439999"/>
            <a:ext cx="3960000"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9"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376764054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 Part 3">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4824000" y="0"/>
            <a:ext cx="4320000" cy="1440000"/>
            <a:chOff x="4824000" y="0"/>
            <a:chExt cx="4320000" cy="1440000"/>
          </a:xfrm>
        </p:grpSpPr>
        <p:sp>
          <p:nvSpPr>
            <p:cNvPr id="4" name="Right Triangle 3"/>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baseline="0">
                <a:solidFill>
                  <a:schemeClr val="accent6"/>
                </a:solidFill>
              </a:defRPr>
            </a:lvl1pPr>
          </a:lstStyle>
          <a:p>
            <a:r>
              <a:rPr lang="de-DE" dirty="0" smtClean="0"/>
              <a:t>Titelmasterformat durch Klicken bearbeiten</a:t>
            </a:r>
            <a:endParaRPr lang="en-US" dirty="0"/>
          </a:p>
        </p:txBody>
      </p:sp>
      <p:pic>
        <p:nvPicPr>
          <p:cNvPr id="6"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180834747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 Part 3">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6"/>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389436" y="1447800"/>
            <a:ext cx="8363938"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151706589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57530"/>
      </p:ext>
    </p:extLst>
  </p:cSld>
  <p:clrMapOvr>
    <a:masterClrMapping/>
  </p:clrMapOvr>
  <p:transition spd="slow">
    <p:push/>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ext right - Part 3">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6"/>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4348800" y="1447800"/>
            <a:ext cx="4320000" cy="1500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41581897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left/right - Part 3">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4000" y="0"/>
            <a:ext cx="4320000" cy="1440000"/>
            <a:chOff x="4824000" y="0"/>
            <a:chExt cx="4320000" cy="1440000"/>
          </a:xfrm>
        </p:grpSpPr>
        <p:sp>
          <p:nvSpPr>
            <p:cNvPr id="6" name="Right Triangle 5"/>
            <p:cNvSpPr/>
            <p:nvPr userDrawn="1"/>
          </p:nvSpPr>
          <p:spPr bwMode="auto">
            <a:xfrm flipH="1" flipV="1">
              <a:off x="4824000" y="0"/>
              <a:ext cx="4320000" cy="1440000"/>
            </a:xfrm>
            <a:prstGeom prst="r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de-DE"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00" y="180000"/>
              <a:ext cx="1620000" cy="540000"/>
            </a:xfrm>
            <a:prstGeom prst="rect">
              <a:avLst/>
            </a:prstGeom>
          </p:spPr>
        </p:pic>
      </p:grpSp>
      <p:sp>
        <p:nvSpPr>
          <p:cNvPr id="2" name="Title 1"/>
          <p:cNvSpPr>
            <a:spLocks noGrp="1"/>
          </p:cNvSpPr>
          <p:nvPr>
            <p:ph type="title"/>
          </p:nvPr>
        </p:nvSpPr>
        <p:spPr>
          <a:xfrm>
            <a:off x="389436" y="228600"/>
            <a:ext cx="8363938" cy="498598"/>
          </a:xfrm>
        </p:spPr>
        <p:txBody>
          <a:bodyPr/>
          <a:lstStyle>
            <a:lvl1pPr>
              <a:defRPr sz="3600">
                <a:solidFill>
                  <a:schemeClr val="accent6"/>
                </a:solidFill>
              </a:defRPr>
            </a:lvl1pPr>
          </a:lstStyle>
          <a:p>
            <a:r>
              <a:rPr lang="de-DE" dirty="0" smtClean="0"/>
              <a:t>Titelmasterformat durch Klicken bearbeiten</a:t>
            </a:r>
            <a:endParaRPr lang="en-US" dirty="0"/>
          </a:p>
        </p:txBody>
      </p:sp>
      <p:sp>
        <p:nvSpPr>
          <p:cNvPr id="5" name="Text Placeholder 4"/>
          <p:cNvSpPr>
            <a:spLocks noGrp="1"/>
          </p:cNvSpPr>
          <p:nvPr>
            <p:ph type="body" sz="quarter" idx="10" hasCustomPrompt="1"/>
          </p:nvPr>
        </p:nvSpPr>
        <p:spPr>
          <a:xfrm>
            <a:off x="4680000" y="1440000"/>
            <a:ext cx="3960000"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Text Placeholder 4"/>
          <p:cNvSpPr>
            <a:spLocks noGrp="1"/>
          </p:cNvSpPr>
          <p:nvPr>
            <p:ph type="body" sz="quarter" idx="11" hasCustomPrompt="1"/>
          </p:nvPr>
        </p:nvSpPr>
        <p:spPr>
          <a:xfrm>
            <a:off x="360000" y="1439999"/>
            <a:ext cx="3960000"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9"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tretch/>
        </p:blipFill>
        <p:spPr bwMode="black">
          <a:xfrm>
            <a:off x="7436959" y="6358674"/>
            <a:ext cx="1551466" cy="262789"/>
          </a:xfrm>
          <a:prstGeom prst="rect">
            <a:avLst/>
          </a:prstGeom>
          <a:noFill/>
          <a:ln>
            <a:noFill/>
          </a:ln>
        </p:spPr>
      </p:pic>
    </p:spTree>
    <p:extLst>
      <p:ext uri="{BB962C8B-B14F-4D97-AF65-F5344CB8AC3E}">
        <p14:creationId xmlns:p14="http://schemas.microsoft.com/office/powerpoint/2010/main" val="167882700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451537397"/>
      </p:ext>
    </p:extLst>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177116" y="6307017"/>
            <a:ext cx="1871634" cy="317019"/>
          </a:xfrm>
          <a:prstGeom prst="rect">
            <a:avLst/>
          </a:prstGeom>
          <a:noFill/>
          <a:ln>
            <a:noFill/>
          </a:ln>
        </p:spPr>
      </p:pic>
      <p:sp>
        <p:nvSpPr>
          <p:cNvPr id="4" name="Text Placeholder 8"/>
          <p:cNvSpPr>
            <a:spLocks noGrp="1"/>
          </p:cNvSpPr>
          <p:nvPr>
            <p:ph type="body" sz="quarter" idx="11" hasCustomPrompt="1"/>
          </p:nvPr>
        </p:nvSpPr>
        <p:spPr>
          <a:xfrm>
            <a:off x="384673" y="3219165"/>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708761174"/>
      </p:ext>
    </p:extLst>
  </p:cSld>
  <p:clrMapOvr>
    <a:masterClrMapping/>
  </p:clrMapOvr>
  <p:transition spd="slow">
    <p:pu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250367031"/>
      </p:ext>
    </p:extLst>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500895827"/>
      </p:ext>
    </p:extLst>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527259486"/>
      </p:ext>
    </p:extLst>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Tree>
    <p:extLst>
      <p:ext uri="{BB962C8B-B14F-4D97-AF65-F5344CB8AC3E}">
        <p14:creationId xmlns:p14="http://schemas.microsoft.com/office/powerpoint/2010/main" val="3703524186"/>
      </p:ext>
    </p:extLst>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382548"/>
      </p:ext>
    </p:extLst>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87776900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622370"/>
            <a:ext cx="5903464"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4343403"/>
            <a:ext cx="5131738"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90503"/>
            <a:ext cx="1911451"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065501432"/>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 bearbeiten</a:t>
            </a:r>
          </a:p>
        </p:txBody>
      </p:sp>
    </p:spTree>
    <p:extLst>
      <p:ext uri="{BB962C8B-B14F-4D97-AF65-F5344CB8AC3E}">
        <p14:creationId xmlns:p14="http://schemas.microsoft.com/office/powerpoint/2010/main" val="2183758560"/>
      </p:ext>
    </p:extLst>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891481"/>
      </p:ext>
    </p:extLst>
  </p:cSld>
  <p:clrMapOvr>
    <a:masterClrMapping/>
  </p:clrMapOvr>
  <p:transition spd="slow">
    <p:push/>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768476"/>
            <a:ext cx="8423524" cy="2437590"/>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7177116" y="6307017"/>
            <a:ext cx="1871634" cy="317019"/>
          </a:xfrm>
          <a:prstGeom prst="rect">
            <a:avLst/>
          </a:prstGeom>
          <a:noFill/>
          <a:ln>
            <a:noFill/>
          </a:ln>
        </p:spPr>
      </p:pic>
      <p:sp>
        <p:nvSpPr>
          <p:cNvPr id="4" name="Text Placeholder 8"/>
          <p:cNvSpPr>
            <a:spLocks noGrp="1"/>
          </p:cNvSpPr>
          <p:nvPr>
            <p:ph type="body" sz="quarter" idx="11" hasCustomPrompt="1"/>
          </p:nvPr>
        </p:nvSpPr>
        <p:spPr>
          <a:xfrm>
            <a:off x="384673" y="3219165"/>
            <a:ext cx="5636696"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503143267"/>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3011995"/>
            <a:ext cx="5849021"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4787311"/>
            <a:ext cx="5282817"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844109"/>
            <a:ext cx="645605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204035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447800"/>
            <a:ext cx="8363937"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0078333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38162"/>
          </a:xfrm>
          <a:prstGeom prst="rect">
            <a:avLst/>
          </a:prstGeom>
        </p:spPr>
        <p:txBody>
          <a:bodyPr vert="horz" lIns="91440" tIns="45720" rIns="91440" bIns="45720" rtlCol="0">
            <a:normAutofit/>
          </a:bodyPr>
          <a:lstStyle/>
          <a:p>
            <a:pPr marL="0" lvl="0" indent="0" algn="l">
              <a:spcBef>
                <a:spcPct val="20000"/>
              </a:spcBef>
              <a:buFont typeface="Arial" pitchFamily="34" charset="0"/>
            </a:pPr>
            <a:r>
              <a:rPr lang="en-US" smtClean="0"/>
              <a:t>Click to edit Master title style</a:t>
            </a:r>
            <a:endParaRPr lang="en-US"/>
          </a:p>
        </p:txBody>
      </p:sp>
      <p:sp>
        <p:nvSpPr>
          <p:cNvPr id="3" name="Text Placeholder 2"/>
          <p:cNvSpPr>
            <a:spLocks noGrp="1"/>
          </p:cNvSpPr>
          <p:nvPr>
            <p:ph type="body" idx="1"/>
          </p:nvPr>
        </p:nvSpPr>
        <p:spPr>
          <a:xfrm>
            <a:off x="457200" y="965200"/>
            <a:ext cx="8229600" cy="5160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2DFCB-958B-43CE-B178-3E100039FFC4}" type="datetimeFigureOut">
              <a:rPr lang="en-US" smtClean="0">
                <a:solidFill>
                  <a:prstClr val="black">
                    <a:tint val="75000"/>
                  </a:prstClr>
                </a:solidFill>
              </a:rPr>
              <a:pPr/>
              <a:t>5/9/2012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86B74-7CC7-47D2-93A6-7BF6479A39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981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Lst>
  <p:timing>
    <p:tnLst>
      <p:par>
        <p:cTn id="1" dur="indefinite" restart="never" nodeType="tmRoot"/>
      </p:par>
    </p:tnLst>
  </p:timing>
  <p:txStyles>
    <p:titleStyle>
      <a:lvl1pPr algn="ctr" defTabSz="914400" rtl="0" eaLnBrk="1" latinLnBrk="0" hangingPunct="1">
        <a:spcBef>
          <a:spcPct val="0"/>
        </a:spcBef>
        <a:buNone/>
        <a:defRPr lang="en-US" sz="2600" kern="1200">
          <a:solidFill>
            <a:schemeClr val="tx1"/>
          </a:solidFill>
          <a:latin typeface="Segoe UI Light"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9665626"/>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1329595"/>
          </a:xfrm>
          <a:prstGeom prst="rect">
            <a:avLst/>
          </a:prstGeom>
        </p:spPr>
        <p:txBody>
          <a:bodyPr vert="horz" wrap="square" lIns="0" tIns="0" rIns="0" bIns="0" rtlCol="0" anchor="t">
            <a:sp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198740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ransition spd="slow">
    <p:push/>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5460580"/>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p:push/>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1"/>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334248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fade/>
  </p:transition>
  <p:timing>
    <p:tnLst>
      <p:par>
        <p:cTn id="1" dur="indefinite" restart="never" nodeType="tmRoot"/>
      </p:par>
    </p:tnLst>
  </p:timing>
  <p:txStyles>
    <p:title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1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747897"/>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5921144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ransition spd="slow">
    <p:push/>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84673" y="1768476"/>
            <a:ext cx="8423524" cy="1523494"/>
          </a:xfrm>
        </p:spPr>
        <p:txBody>
          <a:bodyPr/>
          <a:lstStyle/>
          <a:p>
            <a:r>
              <a:rPr lang="de-DE" sz="6600" b="1" dirty="0" err="1"/>
              <a:t>Emergent</a:t>
            </a:r>
            <a:r>
              <a:rPr lang="de-DE" sz="6600" b="1" dirty="0"/>
              <a:t> </a:t>
            </a:r>
            <a:r>
              <a:rPr lang="de-DE" sz="6600" b="1" dirty="0" err="1"/>
              <a:t>Architecture</a:t>
            </a:r>
            <a:r>
              <a:rPr lang="de-DE" sz="6600" b="1" dirty="0"/>
              <a:t> </a:t>
            </a:r>
            <a:r>
              <a:rPr lang="de-DE" sz="6600" b="1" dirty="0" smtClean="0"/>
              <a:t> </a:t>
            </a:r>
            <a:r>
              <a:rPr lang="de-DE" sz="6600" b="1" dirty="0"/>
              <a:t/>
            </a:r>
            <a:br>
              <a:rPr lang="de-DE" sz="6600" b="1" dirty="0"/>
            </a:br>
            <a:r>
              <a:rPr lang="de-DE" sz="4400" b="1" dirty="0"/>
              <a:t>Architektur in einer agilen Welt</a:t>
            </a:r>
            <a:endParaRPr lang="de-DE" sz="4400" dirty="0"/>
          </a:p>
        </p:txBody>
      </p:sp>
      <p:sp>
        <p:nvSpPr>
          <p:cNvPr id="2" name="Rectangle 1"/>
          <p:cNvSpPr/>
          <p:nvPr/>
        </p:nvSpPr>
        <p:spPr>
          <a:xfrm>
            <a:off x="516577" y="5447452"/>
            <a:ext cx="4572000" cy="1200329"/>
          </a:xfrm>
          <a:prstGeom prst="rect">
            <a:avLst/>
          </a:prstGeom>
        </p:spPr>
        <p:txBody>
          <a:bodyPr>
            <a:spAutoFit/>
          </a:bodyPr>
          <a:lstStyle/>
          <a:p>
            <a:pPr defTabSz="686047"/>
            <a:r>
              <a:rPr lang="de-DE" sz="2400" dirty="0">
                <a:solidFill>
                  <a:srgbClr val="FFFFFF"/>
                </a:solidFill>
              </a:rPr>
              <a:t>Christian </a:t>
            </a:r>
            <a:r>
              <a:rPr lang="de-DE" sz="2400" dirty="0" smtClean="0">
                <a:solidFill>
                  <a:srgbClr val="FFFFFF"/>
                </a:solidFill>
              </a:rPr>
              <a:t>Binder</a:t>
            </a:r>
            <a:br>
              <a:rPr lang="de-DE" sz="2400" dirty="0" smtClean="0">
                <a:solidFill>
                  <a:srgbClr val="FFFFFF"/>
                </a:solidFill>
              </a:rPr>
            </a:br>
            <a:r>
              <a:rPr lang="de-DE" sz="2400" dirty="0" smtClean="0">
                <a:solidFill>
                  <a:srgbClr val="FFFFFF"/>
                </a:solidFill>
              </a:rPr>
              <a:t>ALM </a:t>
            </a:r>
            <a:r>
              <a:rPr lang="de-DE" sz="2400" dirty="0" err="1" smtClean="0">
                <a:solidFill>
                  <a:srgbClr val="FFFFFF"/>
                </a:solidFill>
              </a:rPr>
              <a:t>Architect</a:t>
            </a:r>
            <a:r>
              <a:rPr lang="de-DE" sz="2400" dirty="0">
                <a:solidFill>
                  <a:srgbClr val="FFFFFF"/>
                </a:solidFill>
              </a:rPr>
              <a:t/>
            </a:r>
            <a:br>
              <a:rPr lang="de-DE" sz="2400" dirty="0">
                <a:solidFill>
                  <a:srgbClr val="FFFFFF"/>
                </a:solidFill>
              </a:rPr>
            </a:br>
            <a:r>
              <a:rPr lang="de-DE" sz="2400" dirty="0">
                <a:solidFill>
                  <a:srgbClr val="FFFFFF"/>
                </a:solidFill>
              </a:rPr>
              <a:t>Microsoft </a:t>
            </a:r>
          </a:p>
        </p:txBody>
      </p:sp>
    </p:spTree>
    <p:extLst>
      <p:ext uri="{BB962C8B-B14F-4D97-AF65-F5344CB8AC3E}">
        <p14:creationId xmlns:p14="http://schemas.microsoft.com/office/powerpoint/2010/main" val="1032777991"/>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Code Clone Analysis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 y="991206"/>
            <a:ext cx="9140873" cy="5856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5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7196"/>
          </a:xfrm>
        </p:spPr>
        <p:txBody>
          <a:bodyPr vert="horz" wrap="square" lIns="0" tIns="0" rIns="0" bIns="0" rtlCol="0" anchor="t">
            <a:spAutoFit/>
          </a:bodyPr>
          <a:lstStyle/>
          <a:p>
            <a:pPr defTabSz="914363">
              <a:lnSpc>
                <a:spcPct val="90000"/>
              </a:lnSpc>
            </a:pPr>
            <a:r>
              <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Architecture Discovery</a:t>
            </a:r>
            <a:br>
              <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b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9" y="1124744"/>
            <a:ext cx="916895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134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Layer Diagram</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Layer </a:t>
            </a:r>
            <a:r>
              <a:rPr lang="de-DE" sz="3600" spc="-100" dirty="0" err="1">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Diagram</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628800"/>
            <a:ext cx="4755292" cy="37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32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Layer </a:t>
            </a:r>
            <a:r>
              <a:rPr lang="de-DE" sz="3600" spc="-100" dirty="0" err="1">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Diagram</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052736"/>
            <a:ext cx="4858933" cy="502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73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5484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de-DE"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Layer </a:t>
            </a:r>
            <a:r>
              <a:rPr lang="de-DE" sz="3600" spc="-100" dirty="0" err="1"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Diagram</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Tree>
    <p:extLst>
      <p:ext uri="{BB962C8B-B14F-4D97-AF65-F5344CB8AC3E}">
        <p14:creationId xmlns:p14="http://schemas.microsoft.com/office/powerpoint/2010/main" val="1441482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1"/>
          </p:nvPr>
        </p:nvSpPr>
        <p:spPr>
          <a:xfrm>
            <a:off x="609508" y="4275070"/>
            <a:ext cx="5690684" cy="747897"/>
          </a:xfrm>
        </p:spPr>
        <p:txBody>
          <a:bodyPr/>
          <a:lstStyle/>
          <a:p>
            <a:r>
              <a:rPr lang="en-US" sz="5400" dirty="0" smtClean="0">
                <a:solidFill>
                  <a:schemeClr val="bg1"/>
                </a:solidFill>
              </a:rPr>
              <a:t>Demo</a:t>
            </a:r>
          </a:p>
        </p:txBody>
      </p:sp>
    </p:spTree>
    <p:extLst>
      <p:ext uri="{BB962C8B-B14F-4D97-AF65-F5344CB8AC3E}">
        <p14:creationId xmlns:p14="http://schemas.microsoft.com/office/powerpoint/2010/main" val="1508788934"/>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de-DE"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Layer Unit </a:t>
            </a:r>
            <a:r>
              <a:rPr lang="de-DE" sz="3600" spc="-100" dirty="0" err="1"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Testplatform</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pic>
        <p:nvPicPr>
          <p:cNvPr id="1027" name="Picture 1" descr="Description: cid:image001.png@01CC9FBA.445F9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02582"/>
            <a:ext cx="7715002"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906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Layer </a:t>
            </a:r>
            <a:r>
              <a:rPr lang="de-DE" sz="3600" spc="-100" dirty="0" err="1">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Diagram</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
        <p:nvSpPr>
          <p:cNvPr id="3" name="Content Placeholder 2"/>
          <p:cNvSpPr>
            <a:spLocks noGrp="1"/>
          </p:cNvSpPr>
          <p:nvPr>
            <p:ph idx="1"/>
          </p:nvPr>
        </p:nvSpPr>
        <p:spPr>
          <a:xfrm>
            <a:off x="395536" y="1124744"/>
            <a:ext cx="8229600" cy="5160963"/>
          </a:xfrm>
        </p:spPr>
        <p:txBody>
          <a:bodyPr>
            <a:normAutofit fontScale="92500" lnSpcReduction="10000"/>
          </a:bodyPr>
          <a:lstStyle/>
          <a:p>
            <a:r>
              <a:rPr lang="de-DE" dirty="0" smtClean="0">
                <a:latin typeface="Segoe UI Light" pitchFamily="34" charset="0"/>
              </a:rPr>
              <a:t>„</a:t>
            </a:r>
            <a:r>
              <a:rPr lang="de-DE" dirty="0" err="1" smtClean="0">
                <a:latin typeface="Segoe UI Light" pitchFamily="34" charset="0"/>
              </a:rPr>
              <a:t>Greenfield</a:t>
            </a:r>
            <a:r>
              <a:rPr lang="de-DE" dirty="0" smtClean="0">
                <a:latin typeface="Segoe UI Light" pitchFamily="34" charset="0"/>
              </a:rPr>
              <a:t>“ </a:t>
            </a:r>
          </a:p>
          <a:p>
            <a:pPr lvl="1"/>
            <a:r>
              <a:rPr lang="de-DE" dirty="0" smtClean="0">
                <a:latin typeface="Segoe UI Light" pitchFamily="34" charset="0"/>
              </a:rPr>
              <a:t>Das </a:t>
            </a:r>
            <a:r>
              <a:rPr lang="de-DE" dirty="0" err="1" smtClean="0">
                <a:latin typeface="Segoe UI Light" pitchFamily="34" charset="0"/>
              </a:rPr>
              <a:t>Scrum</a:t>
            </a:r>
            <a:r>
              <a:rPr lang="de-DE" dirty="0" smtClean="0">
                <a:latin typeface="Segoe UI Light" pitchFamily="34" charset="0"/>
              </a:rPr>
              <a:t> Team definiert eine Referenz Architektur in Sprint1</a:t>
            </a:r>
          </a:p>
          <a:p>
            <a:pPr lvl="1"/>
            <a:r>
              <a:rPr lang="de-DE" dirty="0" smtClean="0">
                <a:latin typeface="Segoe UI Light" pitchFamily="34" charset="0"/>
              </a:rPr>
              <a:t>Die Architektur wird in einem Layer </a:t>
            </a:r>
            <a:r>
              <a:rPr lang="de-DE" dirty="0" err="1" smtClean="0">
                <a:latin typeface="Segoe UI Light" pitchFamily="34" charset="0"/>
              </a:rPr>
              <a:t>Diagram</a:t>
            </a:r>
            <a:r>
              <a:rPr lang="de-DE" dirty="0" smtClean="0">
                <a:latin typeface="Segoe UI Light" pitchFamily="34" charset="0"/>
              </a:rPr>
              <a:t> abgebildet</a:t>
            </a:r>
          </a:p>
          <a:p>
            <a:pPr lvl="1"/>
            <a:r>
              <a:rPr lang="de-DE" dirty="0" smtClean="0">
                <a:latin typeface="Segoe UI Light" pitchFamily="34" charset="0"/>
              </a:rPr>
              <a:t>Code Artefakte werden mit dem Layer verknüpft</a:t>
            </a:r>
          </a:p>
          <a:p>
            <a:pPr lvl="1"/>
            <a:r>
              <a:rPr lang="de-DE" dirty="0" smtClean="0">
                <a:latin typeface="Segoe UI Light" pitchFamily="34" charset="0"/>
              </a:rPr>
              <a:t>Neue </a:t>
            </a:r>
            <a:r>
              <a:rPr lang="de-DE" dirty="0" err="1" smtClean="0">
                <a:latin typeface="Segoe UI Light" pitchFamily="34" charset="0"/>
              </a:rPr>
              <a:t>PBI‘s</a:t>
            </a:r>
            <a:r>
              <a:rPr lang="de-DE" dirty="0" smtClean="0">
                <a:latin typeface="Segoe UI Light" pitchFamily="34" charset="0"/>
              </a:rPr>
              <a:t> erzeugen neue </a:t>
            </a:r>
            <a:r>
              <a:rPr lang="de-DE" dirty="0">
                <a:latin typeface="Segoe UI Light" pitchFamily="34" charset="0"/>
              </a:rPr>
              <a:t>Code </a:t>
            </a:r>
            <a:r>
              <a:rPr lang="de-DE" dirty="0" smtClean="0">
                <a:latin typeface="Segoe UI Light" pitchFamily="34" charset="0"/>
              </a:rPr>
              <a:t>Artefakte, die in den Layer eingebunden werden </a:t>
            </a:r>
          </a:p>
          <a:p>
            <a:pPr lvl="1"/>
            <a:r>
              <a:rPr lang="de-DE" dirty="0" smtClean="0">
                <a:latin typeface="Segoe UI Light" pitchFamily="34" charset="0"/>
              </a:rPr>
              <a:t>Die </a:t>
            </a:r>
            <a:r>
              <a:rPr lang="de-DE" dirty="0">
                <a:latin typeface="Segoe UI Light" pitchFamily="34" charset="0"/>
              </a:rPr>
              <a:t>Architektur </a:t>
            </a:r>
            <a:r>
              <a:rPr lang="de-DE" dirty="0" smtClean="0">
                <a:latin typeface="Segoe UI Light" pitchFamily="34" charset="0"/>
              </a:rPr>
              <a:t>entwickelt sich mit neuen </a:t>
            </a:r>
            <a:r>
              <a:rPr lang="de-DE" dirty="0" err="1" smtClean="0">
                <a:latin typeface="Segoe UI Light" pitchFamily="34" charset="0"/>
              </a:rPr>
              <a:t>PBI‘s</a:t>
            </a:r>
            <a:endParaRPr lang="de-DE" dirty="0" smtClean="0">
              <a:latin typeface="Segoe UI Light" pitchFamily="34" charset="0"/>
            </a:endParaRPr>
          </a:p>
          <a:p>
            <a:pPr marL="457200" lvl="1" indent="0">
              <a:buNone/>
            </a:pPr>
            <a:endParaRPr lang="de-DE" dirty="0" smtClean="0">
              <a:latin typeface="Segoe UI Light" pitchFamily="34" charset="0"/>
            </a:endParaRPr>
          </a:p>
          <a:p>
            <a:r>
              <a:rPr lang="de-DE" dirty="0" smtClean="0">
                <a:latin typeface="Segoe UI Light" pitchFamily="34" charset="0"/>
              </a:rPr>
              <a:t>„</a:t>
            </a:r>
            <a:r>
              <a:rPr lang="de-DE" dirty="0" err="1" smtClean="0">
                <a:latin typeface="Segoe UI Light" pitchFamily="34" charset="0"/>
              </a:rPr>
              <a:t>Brownfield</a:t>
            </a:r>
            <a:r>
              <a:rPr lang="de-DE" dirty="0" smtClean="0">
                <a:latin typeface="Segoe UI Light" pitchFamily="34" charset="0"/>
              </a:rPr>
              <a:t>"</a:t>
            </a:r>
          </a:p>
          <a:p>
            <a:pPr lvl="1"/>
            <a:r>
              <a:rPr lang="de-DE" dirty="0" smtClean="0">
                <a:latin typeface="Segoe UI Light" pitchFamily="34" charset="0"/>
              </a:rPr>
              <a:t>Existierende Code Abhängigkeiten werden untersucht</a:t>
            </a:r>
          </a:p>
          <a:p>
            <a:pPr lvl="1"/>
            <a:r>
              <a:rPr lang="de-DE" dirty="0" smtClean="0">
                <a:latin typeface="Segoe UI Light" pitchFamily="34" charset="0"/>
              </a:rPr>
              <a:t>Layer </a:t>
            </a:r>
            <a:r>
              <a:rPr lang="de-DE" dirty="0" err="1" smtClean="0">
                <a:latin typeface="Segoe UI Light" pitchFamily="34" charset="0"/>
              </a:rPr>
              <a:t>Diagram</a:t>
            </a:r>
            <a:r>
              <a:rPr lang="de-DE" dirty="0" smtClean="0">
                <a:latin typeface="Segoe UI Light" pitchFamily="34" charset="0"/>
              </a:rPr>
              <a:t> wird auf </a:t>
            </a:r>
            <a:r>
              <a:rPr lang="de-DE" dirty="0">
                <a:latin typeface="Segoe UI Light" pitchFamily="34" charset="0"/>
              </a:rPr>
              <a:t>B</a:t>
            </a:r>
            <a:r>
              <a:rPr lang="de-DE" dirty="0" smtClean="0">
                <a:latin typeface="Segoe UI Light" pitchFamily="34" charset="0"/>
              </a:rPr>
              <a:t>asis existierender Architektur Diagramme erstellt </a:t>
            </a:r>
          </a:p>
          <a:p>
            <a:pPr lvl="1"/>
            <a:r>
              <a:rPr lang="de-DE" dirty="0" smtClean="0">
                <a:latin typeface="Segoe UI Light" pitchFamily="34" charset="0"/>
              </a:rPr>
              <a:t>Code Artefakte werden mit den </a:t>
            </a:r>
            <a:r>
              <a:rPr lang="de-DE" dirty="0" err="1" smtClean="0">
                <a:latin typeface="Segoe UI Light" pitchFamily="34" charset="0"/>
              </a:rPr>
              <a:t>Layern</a:t>
            </a:r>
            <a:r>
              <a:rPr lang="de-DE" dirty="0" smtClean="0">
                <a:latin typeface="Segoe UI Light" pitchFamily="34" charset="0"/>
              </a:rPr>
              <a:t> verknüpft</a:t>
            </a:r>
          </a:p>
          <a:p>
            <a:pPr lvl="1"/>
            <a:r>
              <a:rPr lang="de-DE" dirty="0" smtClean="0">
                <a:latin typeface="Segoe UI Light" pitchFamily="34" charset="0"/>
              </a:rPr>
              <a:t>Das Layer </a:t>
            </a:r>
            <a:r>
              <a:rPr lang="de-DE" dirty="0" err="1" smtClean="0">
                <a:latin typeface="Segoe UI Light" pitchFamily="34" charset="0"/>
              </a:rPr>
              <a:t>Diagram</a:t>
            </a:r>
            <a:r>
              <a:rPr lang="de-DE" dirty="0" smtClean="0">
                <a:latin typeface="Segoe UI Light" pitchFamily="34" charset="0"/>
              </a:rPr>
              <a:t> wird validiert….. jetzt wird‘s spannend …..</a:t>
            </a:r>
            <a:br>
              <a:rPr lang="de-DE" dirty="0" smtClean="0">
                <a:latin typeface="Segoe UI Light" pitchFamily="34" charset="0"/>
              </a:rPr>
            </a:br>
            <a:endParaRPr lang="de-DE" dirty="0" smtClean="0">
              <a:latin typeface="Segoe UI Light" pitchFamily="34" charset="0"/>
            </a:endParaRPr>
          </a:p>
          <a:p>
            <a:r>
              <a:rPr lang="de-DE" dirty="0" smtClean="0">
                <a:latin typeface="Segoe UI Light" pitchFamily="34" charset="0"/>
              </a:rPr>
              <a:t>Kontinuierliche Validierung durch den </a:t>
            </a:r>
            <a:r>
              <a:rPr lang="de-DE" dirty="0" err="1" smtClean="0">
                <a:latin typeface="Segoe UI Light" pitchFamily="34" charset="0"/>
              </a:rPr>
              <a:t>Build</a:t>
            </a:r>
            <a:r>
              <a:rPr lang="de-DE" dirty="0" smtClean="0">
                <a:latin typeface="Segoe UI Light" pitchFamily="34" charset="0"/>
              </a:rPr>
              <a:t> Prozess</a:t>
            </a:r>
            <a:endParaRPr lang="de-DE" dirty="0">
              <a:latin typeface="Segoe UI Light" pitchFamily="34" charset="0"/>
            </a:endParaRPr>
          </a:p>
        </p:txBody>
      </p:sp>
    </p:spTree>
    <p:extLst>
      <p:ext uri="{BB962C8B-B14F-4D97-AF65-F5344CB8AC3E}">
        <p14:creationId xmlns:p14="http://schemas.microsoft.com/office/powerpoint/2010/main" val="2375848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de-DE"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Zusammenfassung</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
        <p:nvSpPr>
          <p:cNvPr id="3" name="Content Placeholder 2"/>
          <p:cNvSpPr>
            <a:spLocks noGrp="1"/>
          </p:cNvSpPr>
          <p:nvPr>
            <p:ph idx="1"/>
          </p:nvPr>
        </p:nvSpPr>
        <p:spPr>
          <a:xfrm>
            <a:off x="457200" y="965200"/>
            <a:ext cx="8229600" cy="2895847"/>
          </a:xfrm>
        </p:spPr>
        <p:txBody>
          <a:bodyPr>
            <a:normAutofit/>
          </a:bodyPr>
          <a:lstStyle/>
          <a:p>
            <a:pPr>
              <a:lnSpc>
                <a:spcPct val="90000"/>
              </a:lnSpc>
            </a:pPr>
            <a:r>
              <a:rPr lang="de-DE" sz="2300" dirty="0">
                <a:latin typeface="Segoe UI Light" pitchFamily="34" charset="0"/>
              </a:rPr>
              <a:t>Agile Design Prinzipien nutzen</a:t>
            </a:r>
          </a:p>
          <a:p>
            <a:pPr>
              <a:lnSpc>
                <a:spcPct val="90000"/>
              </a:lnSpc>
            </a:pPr>
            <a:r>
              <a:rPr lang="de-DE" sz="2300" dirty="0">
                <a:latin typeface="Segoe UI Light" pitchFamily="34" charset="0"/>
              </a:rPr>
              <a:t>„Code </a:t>
            </a:r>
            <a:r>
              <a:rPr lang="de-DE" sz="2300" dirty="0" err="1">
                <a:latin typeface="Segoe UI Light" pitchFamily="34" charset="0"/>
              </a:rPr>
              <a:t>for</a:t>
            </a:r>
            <a:r>
              <a:rPr lang="de-DE" sz="2300" dirty="0">
                <a:latin typeface="Segoe UI Light" pitchFamily="34" charset="0"/>
              </a:rPr>
              <a:t> </a:t>
            </a:r>
            <a:r>
              <a:rPr lang="de-DE" sz="2300" dirty="0" err="1">
                <a:latin typeface="Segoe UI Light" pitchFamily="34" charset="0"/>
              </a:rPr>
              <a:t>Refactoring</a:t>
            </a:r>
            <a:r>
              <a:rPr lang="de-DE" sz="2300" dirty="0">
                <a:latin typeface="Segoe UI Light" pitchFamily="34" charset="0"/>
              </a:rPr>
              <a:t>“ </a:t>
            </a:r>
          </a:p>
          <a:p>
            <a:pPr>
              <a:lnSpc>
                <a:spcPct val="90000"/>
              </a:lnSpc>
            </a:pPr>
            <a:r>
              <a:rPr lang="de-DE" sz="2300" dirty="0">
                <a:latin typeface="Segoe UI Light" pitchFamily="34" charset="0"/>
              </a:rPr>
              <a:t>Unit Tests vereinfachen das </a:t>
            </a:r>
            <a:r>
              <a:rPr lang="de-DE" sz="2300" dirty="0" err="1">
                <a:latin typeface="Segoe UI Light" pitchFamily="34" charset="0"/>
              </a:rPr>
              <a:t>Refactoring</a:t>
            </a:r>
            <a:r>
              <a:rPr lang="de-DE" sz="2300" dirty="0">
                <a:latin typeface="Segoe UI Light" pitchFamily="34" charset="0"/>
              </a:rPr>
              <a:t>, da die Funktionalität schnell überprüft werden kann.  </a:t>
            </a:r>
          </a:p>
          <a:p>
            <a:pPr>
              <a:lnSpc>
                <a:spcPct val="90000"/>
              </a:lnSpc>
            </a:pPr>
            <a:r>
              <a:rPr lang="de-DE" sz="2300" dirty="0">
                <a:latin typeface="Segoe UI Light" pitchFamily="34" charset="0"/>
              </a:rPr>
              <a:t>Code </a:t>
            </a:r>
            <a:r>
              <a:rPr lang="de-DE" sz="2300" dirty="0" err="1">
                <a:latin typeface="Segoe UI Light" pitchFamily="34" charset="0"/>
              </a:rPr>
              <a:t>Clone</a:t>
            </a:r>
            <a:r>
              <a:rPr lang="de-DE" sz="2300" dirty="0">
                <a:latin typeface="Segoe UI Light" pitchFamily="34" charset="0"/>
              </a:rPr>
              <a:t> und </a:t>
            </a:r>
            <a:r>
              <a:rPr lang="de-DE" sz="2300" dirty="0" err="1" smtClean="0">
                <a:latin typeface="Segoe UI Light" pitchFamily="34" charset="0"/>
              </a:rPr>
              <a:t>Refactoring</a:t>
            </a:r>
            <a:r>
              <a:rPr lang="de-DE" sz="2300" dirty="0" smtClean="0">
                <a:latin typeface="Segoe UI Light" pitchFamily="34" charset="0"/>
              </a:rPr>
              <a:t> Tools </a:t>
            </a:r>
            <a:r>
              <a:rPr lang="de-DE" sz="2300" dirty="0">
                <a:latin typeface="Segoe UI Light" pitchFamily="34" charset="0"/>
              </a:rPr>
              <a:t>helfen</a:t>
            </a:r>
          </a:p>
          <a:p>
            <a:pPr marL="0" indent="0">
              <a:buNone/>
            </a:pPr>
            <a:endParaRPr lang="de-DE" dirty="0">
              <a:latin typeface="Segoe UI Light" pitchFamily="34" charset="0"/>
            </a:endParaRPr>
          </a:p>
          <a:p>
            <a:pPr marL="0" indent="0">
              <a:buNone/>
            </a:pPr>
            <a:endParaRPr lang="de-DE" dirty="0"/>
          </a:p>
        </p:txBody>
      </p:sp>
    </p:spTree>
    <p:extLst>
      <p:ext uri="{BB962C8B-B14F-4D97-AF65-F5344CB8AC3E}">
        <p14:creationId xmlns:p14="http://schemas.microsoft.com/office/powerpoint/2010/main" val="1390660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498598"/>
          </a:xfrm>
        </p:spPr>
        <p:txBody>
          <a:bodyPr vert="horz" wrap="square" lIns="0" tIns="0" rIns="0" bIns="0" rtlCol="0" anchor="t">
            <a:spAutoFit/>
          </a:bodyPr>
          <a:lstStyle/>
          <a:p>
            <a:pPr defTabSz="914363">
              <a:lnSpc>
                <a:spcPct val="90000"/>
              </a:lnSpc>
            </a:pPr>
            <a:r>
              <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Big Design </a:t>
            </a:r>
            <a:r>
              <a:rPr lang="de-DE" sz="3600" spc="-100" dirty="0" err="1">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Up</a:t>
            </a:r>
            <a:r>
              <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 Front</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
        <p:nvSpPr>
          <p:cNvPr id="3" name="Rounded Rectangle 2"/>
          <p:cNvSpPr/>
          <p:nvPr/>
        </p:nvSpPr>
        <p:spPr>
          <a:xfrm>
            <a:off x="539552" y="1878379"/>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539552" y="2474451"/>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a:xfrm>
            <a:off x="539552" y="5454808"/>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a:xfrm>
            <a:off x="539552" y="1282307"/>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a:xfrm>
            <a:off x="539552" y="3070523"/>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a:xfrm>
            <a:off x="539552" y="4262667"/>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a:xfrm>
            <a:off x="539552" y="3666595"/>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098" name="Picture 2" descr="http://www.integrativebiology.ac.uk/images/Architecture-diagram-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31172"/>
            <a:ext cx="4249442" cy="3881157"/>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2627784" y="3070523"/>
            <a:ext cx="936104" cy="636965"/>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lang="en-US" sz="1100" smtClean="0">
              <a:solidFill>
                <a:schemeClr val="tx1"/>
              </a:solidFill>
            </a:endParaRPr>
          </a:p>
        </p:txBody>
      </p:sp>
      <p:sp>
        <p:nvSpPr>
          <p:cNvPr id="4" name="Rectangle 3"/>
          <p:cNvSpPr/>
          <p:nvPr/>
        </p:nvSpPr>
        <p:spPr>
          <a:xfrm>
            <a:off x="4355976" y="5252307"/>
            <a:ext cx="3744416" cy="230832"/>
          </a:xfrm>
          <a:prstGeom prst="rect">
            <a:avLst/>
          </a:prstGeom>
        </p:spPr>
        <p:txBody>
          <a:bodyPr wrap="square">
            <a:spAutoFit/>
          </a:bodyPr>
          <a:lstStyle/>
          <a:p>
            <a:r>
              <a:rPr lang="en-US" sz="900" dirty="0" smtClean="0"/>
              <a:t>www.integrativebiology.ac.uk/softarch.html</a:t>
            </a:r>
            <a:endParaRPr lang="en-US" sz="900" dirty="0"/>
          </a:p>
        </p:txBody>
      </p:sp>
      <p:sp>
        <p:nvSpPr>
          <p:cNvPr id="15" name="Rounded Rectangle 14"/>
          <p:cNvSpPr/>
          <p:nvPr/>
        </p:nvSpPr>
        <p:spPr>
          <a:xfrm>
            <a:off x="539552" y="4894218"/>
            <a:ext cx="1584176" cy="451809"/>
          </a:xfrm>
          <a:prstGeom prst="roundRect">
            <a:avLst>
              <a:gd name="adj" fmla="val 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err="1">
                <a:gradFill>
                  <a:gsLst>
                    <a:gs pos="0">
                      <a:srgbClr val="FFFFFF"/>
                    </a:gs>
                    <a:gs pos="100000">
                      <a:srgbClr val="FFFFFF"/>
                    </a:gs>
                  </a:gsLst>
                  <a:lin ang="5400000" scaled="0"/>
                </a:gradFill>
                <a:ea typeface="Segoe UI" pitchFamily="34" charset="0"/>
                <a:cs typeface="Segoe UI" pitchFamily="34" charset="0"/>
              </a:rPr>
              <a:t>Requirement</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85865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p:cNvSpPr>
            <a:spLocks noGrp="1"/>
          </p:cNvSpPr>
          <p:nvPr>
            <p:ph type="title"/>
          </p:nvPr>
        </p:nvSpPr>
        <p:spPr>
          <a:xfrm>
            <a:off x="389436" y="228601"/>
            <a:ext cx="8363938" cy="498598"/>
          </a:xfrm>
        </p:spPr>
        <p:txBody>
          <a:bodyPr/>
          <a:lstStyle/>
          <a:p>
            <a:r>
              <a:rPr lang="de-DE" sz="3600" dirty="0" smtClean="0"/>
              <a:t>Christian Binder</a:t>
            </a:r>
            <a:endParaRPr lang="de-DE" sz="3600" dirty="0"/>
          </a:p>
        </p:txBody>
      </p:sp>
      <p:sp>
        <p:nvSpPr>
          <p:cNvPr id="27" name="Textplatzhalter 26"/>
          <p:cNvSpPr>
            <a:spLocks noGrp="1"/>
          </p:cNvSpPr>
          <p:nvPr>
            <p:ph type="body" sz="quarter" idx="10"/>
          </p:nvPr>
        </p:nvSpPr>
        <p:spPr>
          <a:xfrm>
            <a:off x="360861" y="2354581"/>
            <a:ext cx="3668214" cy="2646878"/>
          </a:xfrm>
        </p:spPr>
        <p:txBody>
          <a:bodyPr/>
          <a:lstStyle/>
          <a:p>
            <a:pPr marL="0" indent="0">
              <a:buNone/>
            </a:pPr>
            <a:r>
              <a:rPr lang="de-DE" sz="2000" dirty="0" smtClean="0"/>
              <a:t>cbinder@microsoft.com</a:t>
            </a:r>
          </a:p>
          <a:p>
            <a:pPr marL="0" indent="0">
              <a:buNone/>
            </a:pPr>
            <a:endParaRPr lang="de-DE" sz="1800" dirty="0" smtClean="0"/>
          </a:p>
          <a:p>
            <a:pPr marL="0" indent="0">
              <a:buNone/>
            </a:pPr>
            <a:r>
              <a:rPr lang="de-DE" sz="1800" dirty="0" smtClean="0"/>
              <a:t>Phone: +49 (89) 3176 x 4195</a:t>
            </a:r>
          </a:p>
          <a:p>
            <a:pPr marL="0" indent="0">
              <a:buNone/>
            </a:pPr>
            <a:endParaRPr lang="de-DE" sz="1800" dirty="0"/>
          </a:p>
          <a:p>
            <a:pPr marL="0" indent="0">
              <a:buNone/>
            </a:pPr>
            <a:r>
              <a:rPr lang="de-DE" sz="1800" dirty="0" smtClean="0"/>
              <a:t>Microsoft Deutschland GmbH</a:t>
            </a:r>
          </a:p>
          <a:p>
            <a:pPr marL="0" indent="0">
              <a:buNone/>
            </a:pPr>
            <a:r>
              <a:rPr lang="de-DE" sz="1800" dirty="0" smtClean="0"/>
              <a:t>Konrad-Zuse-Str. 1</a:t>
            </a:r>
          </a:p>
          <a:p>
            <a:pPr marL="0" indent="0">
              <a:buNone/>
            </a:pPr>
            <a:r>
              <a:rPr lang="de-DE" sz="1800" dirty="0" smtClean="0"/>
              <a:t>D-85716 Unterschleißheim</a:t>
            </a:r>
          </a:p>
          <a:p>
            <a:pPr marL="0" indent="0">
              <a:buNone/>
            </a:pPr>
            <a:endParaRPr lang="de-DE" sz="1600" dirty="0" smtClean="0"/>
          </a:p>
          <a:p>
            <a:pPr marL="0" indent="0">
              <a:buNone/>
            </a:pPr>
            <a:r>
              <a:rPr lang="de-DE" sz="1600" dirty="0"/>
              <a:t>http://</a:t>
            </a:r>
            <a:r>
              <a:rPr lang="de-DE" sz="1600" dirty="0" smtClean="0"/>
              <a:t>blogs.msdn.com/cbinder</a:t>
            </a:r>
            <a:endParaRPr lang="de-DE" sz="1600" dirty="0"/>
          </a:p>
        </p:txBody>
      </p:sp>
      <p:sp>
        <p:nvSpPr>
          <p:cNvPr id="2" name="Rechteck 1"/>
          <p:cNvSpPr/>
          <p:nvPr/>
        </p:nvSpPr>
        <p:spPr bwMode="auto">
          <a:xfrm>
            <a:off x="3837304" y="2240281"/>
            <a:ext cx="1524000"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de-DE" sz="15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Rechteck 2"/>
          <p:cNvSpPr/>
          <p:nvPr/>
        </p:nvSpPr>
        <p:spPr bwMode="auto">
          <a:xfrm>
            <a:off x="5452744" y="2240281"/>
            <a:ext cx="1524000"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de-DE" sz="15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 name="Rechteck 3"/>
          <p:cNvSpPr/>
          <p:nvPr/>
        </p:nvSpPr>
        <p:spPr bwMode="auto">
          <a:xfrm>
            <a:off x="3837304" y="3855721"/>
            <a:ext cx="1524000" cy="15240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de-DE" sz="15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Rechteck 4"/>
          <p:cNvSpPr/>
          <p:nvPr/>
        </p:nvSpPr>
        <p:spPr bwMode="auto">
          <a:xfrm>
            <a:off x="5452744" y="3855721"/>
            <a:ext cx="1524000" cy="1524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de-DE" sz="15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Freeform 12"/>
          <p:cNvSpPr>
            <a:spLocks noChangeAspect="1"/>
          </p:cNvSpPr>
          <p:nvPr/>
        </p:nvSpPr>
        <p:spPr bwMode="black">
          <a:xfrm>
            <a:off x="4372562" y="2687301"/>
            <a:ext cx="453483" cy="62996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pic>
        <p:nvPicPr>
          <p:cNvPr id="21" name="Picture 36" descr="C:\Users\sakuu\Documents\Ballmer WPC\AI\work.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4467764" y="4331645"/>
            <a:ext cx="358281" cy="5721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5895982" y="2789622"/>
            <a:ext cx="637523" cy="425317"/>
            <a:chOff x="6021984" y="2412402"/>
            <a:chExt cx="637523" cy="425317"/>
          </a:xfrm>
        </p:grpSpPr>
        <p:sp>
          <p:nvSpPr>
            <p:cNvPr id="24" name="Freeform 11"/>
            <p:cNvSpPr>
              <a:spLocks/>
            </p:cNvSpPr>
            <p:nvPr/>
          </p:nvSpPr>
          <p:spPr bwMode="black">
            <a:xfrm>
              <a:off x="6082887" y="2497690"/>
              <a:ext cx="560417" cy="285602"/>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8" name="Freeform 12"/>
            <p:cNvSpPr>
              <a:spLocks noEditPoints="1"/>
            </p:cNvSpPr>
            <p:nvPr/>
          </p:nvSpPr>
          <p:spPr bwMode="black">
            <a:xfrm>
              <a:off x="6021984" y="2646382"/>
              <a:ext cx="637523" cy="191337"/>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29" name="Freeform 13"/>
            <p:cNvSpPr>
              <a:spLocks/>
            </p:cNvSpPr>
            <p:nvPr/>
          </p:nvSpPr>
          <p:spPr bwMode="black">
            <a:xfrm>
              <a:off x="6082887" y="2412402"/>
              <a:ext cx="482193" cy="198070"/>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nvGrpSpPr>
          <p:cNvPr id="9" name="Gruppieren 8"/>
          <p:cNvGrpSpPr/>
          <p:nvPr/>
        </p:nvGrpSpPr>
        <p:grpSpPr>
          <a:xfrm>
            <a:off x="5817196" y="4372747"/>
            <a:ext cx="761570" cy="489946"/>
            <a:chOff x="1614379" y="3483561"/>
            <a:chExt cx="761570" cy="489946"/>
          </a:xfrm>
        </p:grpSpPr>
        <p:sp>
          <p:nvSpPr>
            <p:cNvPr id="32" name="Freeform 132"/>
            <p:cNvSpPr>
              <a:spLocks/>
            </p:cNvSpPr>
            <p:nvPr/>
          </p:nvSpPr>
          <p:spPr bwMode="black">
            <a:xfrm>
              <a:off x="1887240" y="3732172"/>
              <a:ext cx="54506" cy="52313"/>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33" name="Freeform 133"/>
            <p:cNvSpPr>
              <a:spLocks/>
            </p:cNvSpPr>
            <p:nvPr/>
          </p:nvSpPr>
          <p:spPr bwMode="black">
            <a:xfrm>
              <a:off x="1882880" y="3566513"/>
              <a:ext cx="224569" cy="211433"/>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34" name="Freeform 134"/>
            <p:cNvSpPr>
              <a:spLocks/>
            </p:cNvSpPr>
            <p:nvPr/>
          </p:nvSpPr>
          <p:spPr bwMode="black">
            <a:xfrm>
              <a:off x="1882880" y="3649342"/>
              <a:ext cx="143899" cy="1351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35" name="Freeform 20"/>
            <p:cNvSpPr>
              <a:spLocks noEditPoints="1"/>
            </p:cNvSpPr>
            <p:nvPr/>
          </p:nvSpPr>
          <p:spPr bwMode="black">
            <a:xfrm>
              <a:off x="1614379" y="3483561"/>
              <a:ext cx="761570" cy="48994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pic>
        <p:nvPicPr>
          <p:cNvPr id="1026" name="Picture 2" descr="D:\Data\Project\MyNotes\Converted\IMG_174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1970" y="2240281"/>
            <a:ext cx="2092030" cy="3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85040"/>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384670" y="2895600"/>
            <a:ext cx="3554276" cy="597460"/>
          </a:xfrm>
          <a:prstGeom prst="rect">
            <a:avLst/>
          </a:prstGeom>
          <a:noFill/>
          <a:ln>
            <a:noFill/>
          </a:ln>
        </p:spPr>
      </p:pic>
      <p:sp>
        <p:nvSpPr>
          <p:cNvPr id="5" name="Text Box 3"/>
          <p:cNvSpPr txBox="1">
            <a:spLocks noChangeArrowheads="1"/>
          </p:cNvSpPr>
          <p:nvPr/>
        </p:nvSpPr>
        <p:spPr bwMode="blackWhite">
          <a:xfrm>
            <a:off x="390627" y="6298299"/>
            <a:ext cx="8382000" cy="430887"/>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206281191"/>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1437" y="936363"/>
            <a:ext cx="6744198" cy="5585767"/>
            <a:chOff x="764114" y="164054"/>
            <a:chExt cx="7914911" cy="6541090"/>
          </a:xfrm>
        </p:grpSpPr>
        <p:sp>
          <p:nvSpPr>
            <p:cNvPr id="31" name="Arc 30"/>
            <p:cNvSpPr/>
            <p:nvPr/>
          </p:nvSpPr>
          <p:spPr>
            <a:xfrm rot="15120000" flipV="1">
              <a:off x="2103623" y="-488994"/>
              <a:ext cx="5922354" cy="7228450"/>
            </a:xfrm>
            <a:prstGeom prst="arc">
              <a:avLst>
                <a:gd name="adj1" fmla="val 18614545"/>
                <a:gd name="adj2" fmla="val 1481069"/>
              </a:avLst>
            </a:prstGeom>
            <a:ln w="571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1" name="Group 10"/>
            <p:cNvGrpSpPr/>
            <p:nvPr/>
          </p:nvGrpSpPr>
          <p:grpSpPr>
            <a:xfrm>
              <a:off x="764114" y="203139"/>
              <a:ext cx="7777376" cy="6502005"/>
              <a:chOff x="764114" y="173115"/>
              <a:chExt cx="7777376" cy="6502005"/>
            </a:xfrm>
          </p:grpSpPr>
          <p:sp>
            <p:nvSpPr>
              <p:cNvPr id="52" name="Arc 51"/>
              <p:cNvSpPr/>
              <p:nvPr/>
            </p:nvSpPr>
            <p:spPr>
              <a:xfrm flipH="1">
                <a:off x="1161959" y="779982"/>
                <a:ext cx="5209879" cy="4955329"/>
              </a:xfrm>
              <a:prstGeom prst="arc">
                <a:avLst>
                  <a:gd name="adj1" fmla="val 14561958"/>
                  <a:gd name="adj2" fmla="val 604038"/>
                </a:avLst>
              </a:prstGeom>
              <a:ln w="571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Freeform 8"/>
              <p:cNvSpPr>
                <a:spLocks/>
              </p:cNvSpPr>
              <p:nvPr/>
            </p:nvSpPr>
            <p:spPr bwMode="auto">
              <a:xfrm rot="20603712">
                <a:off x="922147" y="3633249"/>
                <a:ext cx="651099" cy="333621"/>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chemeClr val="tx1"/>
                      </a:gs>
                      <a:gs pos="86000">
                        <a:schemeClr val="tx1"/>
                      </a:gs>
                    </a:gsLst>
                    <a:lin ang="5400000" scaled="0"/>
                  </a:gradFill>
                </a:endParaRPr>
              </a:p>
            </p:txBody>
          </p:sp>
          <p:sp>
            <p:nvSpPr>
              <p:cNvPr id="57" name="Oval 56"/>
              <p:cNvSpPr/>
              <p:nvPr/>
            </p:nvSpPr>
            <p:spPr bwMode="auto">
              <a:xfrm>
                <a:off x="2059156" y="820321"/>
                <a:ext cx="3917380" cy="3833839"/>
              </a:xfrm>
              <a:prstGeom prst="ellipse">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45" name="TextBox 44"/>
              <p:cNvSpPr txBox="1"/>
              <p:nvPr/>
            </p:nvSpPr>
            <p:spPr>
              <a:xfrm>
                <a:off x="2458025" y="3125231"/>
                <a:ext cx="2008484" cy="664765"/>
              </a:xfrm>
              <a:prstGeom prst="rect">
                <a:avLst/>
              </a:prstGeom>
              <a:noFill/>
            </p:spPr>
            <p:txBody>
              <a:bodyPr wrap="none" lIns="0" tIns="0" rIns="0" bIns="0" rtlCol="0">
                <a:spAutoFit/>
              </a:bodyPr>
              <a:lstStyle/>
              <a:p>
                <a:pPr algn="ctr" defTabSz="914400">
                  <a:lnSpc>
                    <a:spcPct val="85000"/>
                  </a:lnSpc>
                </a:pPr>
                <a:r>
                  <a:rPr lang="en-US" sz="4000" spc="-100" dirty="0" smtClean="0">
                    <a:gradFill>
                      <a:gsLst>
                        <a:gs pos="0">
                          <a:schemeClr val="tx1">
                            <a:lumMod val="75000"/>
                          </a:schemeClr>
                        </a:gs>
                        <a:gs pos="86000">
                          <a:schemeClr val="tx1">
                            <a:lumMod val="75000"/>
                          </a:schemeClr>
                        </a:gs>
                      </a:gsLst>
                      <a:lin ang="5400000" scaled="0"/>
                    </a:gradFill>
                    <a:latin typeface="+mj-lt"/>
                  </a:rPr>
                  <a:t>Sprint</a:t>
                </a:r>
                <a:endParaRPr lang="en-US" sz="4000" spc="-100" dirty="0">
                  <a:gradFill>
                    <a:gsLst>
                      <a:gs pos="0">
                        <a:schemeClr val="tx1">
                          <a:lumMod val="75000"/>
                        </a:schemeClr>
                      </a:gs>
                      <a:gs pos="86000">
                        <a:schemeClr val="tx1">
                          <a:lumMod val="75000"/>
                        </a:schemeClr>
                      </a:gs>
                    </a:gsLst>
                    <a:lin ang="5400000" scaled="0"/>
                  </a:gradFill>
                  <a:latin typeface="+mj-lt"/>
                </a:endParaRPr>
              </a:p>
            </p:txBody>
          </p:sp>
          <p:sp>
            <p:nvSpPr>
              <p:cNvPr id="54" name="Oval 53"/>
              <p:cNvSpPr/>
              <p:nvPr/>
            </p:nvSpPr>
            <p:spPr bwMode="auto">
              <a:xfrm>
                <a:off x="5514469" y="3334099"/>
                <a:ext cx="1898252" cy="1857770"/>
              </a:xfrm>
              <a:prstGeom prst="ellipse">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56" name="Oval 55"/>
              <p:cNvSpPr/>
              <p:nvPr/>
            </p:nvSpPr>
            <p:spPr bwMode="auto">
              <a:xfrm>
                <a:off x="764114" y="4654160"/>
                <a:ext cx="2064998" cy="2020960"/>
              </a:xfrm>
              <a:prstGeom prst="ellipse">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58" name="TextBox 57"/>
              <p:cNvSpPr txBox="1"/>
              <p:nvPr/>
            </p:nvSpPr>
            <p:spPr>
              <a:xfrm>
                <a:off x="764114" y="5473032"/>
                <a:ext cx="1953004" cy="500529"/>
              </a:xfrm>
              <a:prstGeom prst="rect">
                <a:avLst/>
              </a:prstGeom>
              <a:noFill/>
            </p:spPr>
            <p:txBody>
              <a:bodyPr wrap="none" lIns="164592" tIns="182880" rIns="0" bIns="0" rtlCol="0">
                <a:spAutoFit/>
              </a:bodyPr>
              <a:lstStyle/>
              <a:p>
                <a:pPr defTabSz="914400">
                  <a:lnSpc>
                    <a:spcPct val="85000"/>
                  </a:lnSpc>
                </a:pPr>
                <a:r>
                  <a:rPr lang="en-US" sz="1600" b="1" spc="-60" dirty="0" smtClean="0">
                    <a:gradFill>
                      <a:gsLst>
                        <a:gs pos="0">
                          <a:schemeClr val="tx1">
                            <a:lumMod val="75000"/>
                          </a:schemeClr>
                        </a:gs>
                        <a:gs pos="86000">
                          <a:schemeClr val="tx1">
                            <a:lumMod val="75000"/>
                          </a:schemeClr>
                        </a:gs>
                      </a:gsLst>
                      <a:lin ang="5400000" scaled="0"/>
                    </a:gradFill>
                  </a:rPr>
                  <a:t>GROOMING</a:t>
                </a:r>
                <a:endParaRPr lang="en-US" sz="1600" spc="-60" dirty="0">
                  <a:gradFill>
                    <a:gsLst>
                      <a:gs pos="0">
                        <a:schemeClr val="tx1">
                          <a:lumMod val="75000"/>
                        </a:schemeClr>
                      </a:gs>
                      <a:gs pos="86000">
                        <a:schemeClr val="tx1">
                          <a:lumMod val="75000"/>
                        </a:schemeClr>
                      </a:gs>
                    </a:gsLst>
                    <a:lin ang="5400000" scaled="0"/>
                  </a:gradFill>
                </a:endParaRPr>
              </a:p>
            </p:txBody>
          </p:sp>
          <p:cxnSp>
            <p:nvCxnSpPr>
              <p:cNvPr id="25" name="Straight Connector 24"/>
              <p:cNvCxnSpPr/>
              <p:nvPr/>
            </p:nvCxnSpPr>
            <p:spPr>
              <a:xfrm>
                <a:off x="1796613" y="4653213"/>
                <a:ext cx="2102237" cy="0"/>
              </a:xfrm>
              <a:prstGeom prst="line">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flipV="1">
                <a:off x="5242622" y="854091"/>
                <a:ext cx="2604939" cy="2477664"/>
              </a:xfrm>
              <a:prstGeom prst="arc">
                <a:avLst>
                  <a:gd name="adj1" fmla="val 16009308"/>
                  <a:gd name="adj2" fmla="val 98496"/>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25"/>
              <p:cNvSpPr/>
              <p:nvPr/>
            </p:nvSpPr>
            <p:spPr bwMode="auto">
              <a:xfrm>
                <a:off x="7093268" y="1480241"/>
                <a:ext cx="1448222" cy="6309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18872" rIns="91440" bIns="91440" numCol="1" spcCol="0" rtlCol="0" fromWordArt="0" anchor="b" anchorCtr="0" forceAA="0" compatLnSpc="1">
                <a:prstTxWarp prst="textNoShape">
                  <a:avLst/>
                </a:prstTxWarp>
                <a:spAutoFit/>
              </a:bodyPr>
              <a:lstStyle/>
              <a:p>
                <a:pPr defTabSz="914099" fontAlgn="base">
                  <a:lnSpc>
                    <a:spcPct val="85000"/>
                  </a:lnSpc>
                  <a:spcBef>
                    <a:spcPct val="0"/>
                  </a:spcBef>
                  <a:spcAft>
                    <a:spcPct val="0"/>
                  </a:spcAft>
                </a:pPr>
                <a:r>
                  <a:rPr lang="en-US" sz="1600" b="1" spc="-60" dirty="0" smtClean="0">
                    <a:gradFill>
                      <a:gsLst>
                        <a:gs pos="0">
                          <a:schemeClr val="tx1"/>
                        </a:gs>
                        <a:gs pos="86000">
                          <a:schemeClr val="tx1"/>
                        </a:gs>
                      </a:gsLst>
                      <a:lin ang="5400000" scaled="0"/>
                    </a:gradFill>
                  </a:rPr>
                  <a:t>SHIPPABLE</a:t>
                </a:r>
              </a:p>
              <a:p>
                <a:pPr defTabSz="914099" fontAlgn="base">
                  <a:lnSpc>
                    <a:spcPct val="85000"/>
                  </a:lnSpc>
                  <a:spcBef>
                    <a:spcPct val="0"/>
                  </a:spcBef>
                  <a:spcAft>
                    <a:spcPct val="0"/>
                  </a:spcAft>
                </a:pPr>
                <a:r>
                  <a:rPr lang="en-US" sz="1600" spc="-60" dirty="0">
                    <a:gradFill>
                      <a:gsLst>
                        <a:gs pos="0">
                          <a:schemeClr val="tx1"/>
                        </a:gs>
                        <a:gs pos="86000">
                          <a:schemeClr val="tx1"/>
                        </a:gs>
                      </a:gsLst>
                      <a:lin ang="5400000" scaled="0"/>
                    </a:gradFill>
                  </a:rPr>
                  <a:t>Increment</a:t>
                </a:r>
              </a:p>
            </p:txBody>
          </p:sp>
          <p:sp>
            <p:nvSpPr>
              <p:cNvPr id="72" name="TextBox 71"/>
              <p:cNvSpPr txBox="1"/>
              <p:nvPr/>
            </p:nvSpPr>
            <p:spPr>
              <a:xfrm>
                <a:off x="3859730" y="1798723"/>
                <a:ext cx="896762" cy="706413"/>
              </a:xfrm>
              <a:prstGeom prst="rect">
                <a:avLst/>
              </a:prstGeom>
              <a:noFill/>
            </p:spPr>
            <p:txBody>
              <a:bodyPr wrap="none" lIns="164592" tIns="182880" rIns="0" bIns="0" rtlCol="0">
                <a:spAutoFit/>
              </a:bodyPr>
              <a:lstStyle/>
              <a:p>
                <a:pPr>
                  <a:lnSpc>
                    <a:spcPct val="85000"/>
                  </a:lnSpc>
                </a:pPr>
                <a:r>
                  <a:rPr lang="en-US" sz="1600" spc="-60" dirty="0">
                    <a:gradFill>
                      <a:gsLst>
                        <a:gs pos="0">
                          <a:schemeClr val="tx1">
                            <a:lumMod val="75000"/>
                          </a:schemeClr>
                        </a:gs>
                        <a:gs pos="86000">
                          <a:schemeClr val="tx1">
                            <a:lumMod val="75000"/>
                          </a:schemeClr>
                        </a:gs>
                      </a:gsLst>
                      <a:lin ang="5400000" scaled="0"/>
                    </a:gradFill>
                  </a:rPr>
                  <a:t>Daily</a:t>
                </a:r>
                <a:endParaRPr lang="en-US" sz="1600" b="1" spc="-60" dirty="0" smtClean="0">
                  <a:gradFill>
                    <a:gsLst>
                      <a:gs pos="0">
                        <a:schemeClr val="tx1">
                          <a:lumMod val="75000"/>
                        </a:schemeClr>
                      </a:gs>
                      <a:gs pos="86000">
                        <a:schemeClr val="tx1">
                          <a:lumMod val="75000"/>
                        </a:schemeClr>
                      </a:gs>
                    </a:gsLst>
                    <a:lin ang="5400000" scaled="0"/>
                  </a:gradFill>
                </a:endParaRPr>
              </a:p>
              <a:p>
                <a:pPr defTabSz="914400">
                  <a:lnSpc>
                    <a:spcPct val="85000"/>
                  </a:lnSpc>
                </a:pPr>
                <a:r>
                  <a:rPr lang="en-US" sz="1600" b="1" spc="-60" dirty="0" smtClean="0">
                    <a:gradFill>
                      <a:gsLst>
                        <a:gs pos="0">
                          <a:schemeClr val="tx1">
                            <a:lumMod val="75000"/>
                          </a:schemeClr>
                        </a:gs>
                        <a:gs pos="86000">
                          <a:schemeClr val="tx1">
                            <a:lumMod val="75000"/>
                          </a:schemeClr>
                        </a:gs>
                      </a:gsLst>
                      <a:lin ang="5400000" scaled="0"/>
                    </a:gradFill>
                  </a:rPr>
                  <a:t>SCRUM</a:t>
                </a:r>
                <a:endParaRPr lang="en-US" sz="1600" spc="-60" dirty="0">
                  <a:gradFill>
                    <a:gsLst>
                      <a:gs pos="0">
                        <a:schemeClr val="tx1">
                          <a:lumMod val="75000"/>
                        </a:schemeClr>
                      </a:gs>
                      <a:gs pos="86000">
                        <a:schemeClr val="tx1">
                          <a:lumMod val="75000"/>
                        </a:schemeClr>
                      </a:gs>
                    </a:gsLst>
                    <a:lin ang="5400000" scaled="0"/>
                  </a:gradFill>
                </a:endParaRPr>
              </a:p>
            </p:txBody>
          </p:sp>
          <p:sp>
            <p:nvSpPr>
              <p:cNvPr id="73" name="Freeform 8"/>
              <p:cNvSpPr>
                <a:spLocks/>
              </p:cNvSpPr>
              <p:nvPr/>
            </p:nvSpPr>
            <p:spPr bwMode="auto">
              <a:xfrm>
                <a:off x="2466477" y="5585170"/>
                <a:ext cx="651099" cy="333621"/>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rgbClr val="FF8200"/>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a:lnSpc>
                    <a:spcPct val="85000"/>
                  </a:lnSpc>
                </a:pPr>
                <a:endParaRPr lang="en-US" sz="1200" b="1" spc="-50">
                  <a:gradFill>
                    <a:gsLst>
                      <a:gs pos="0">
                        <a:schemeClr val="tx1"/>
                      </a:gs>
                      <a:gs pos="86000">
                        <a:schemeClr val="tx1"/>
                      </a:gs>
                    </a:gsLst>
                    <a:lin ang="5400000" scaled="0"/>
                  </a:gradFill>
                </a:endParaRPr>
              </a:p>
            </p:txBody>
          </p:sp>
          <p:sp>
            <p:nvSpPr>
              <p:cNvPr id="74" name="Freeform 8"/>
              <p:cNvSpPr>
                <a:spLocks/>
              </p:cNvSpPr>
              <p:nvPr/>
            </p:nvSpPr>
            <p:spPr bwMode="auto">
              <a:xfrm rot="16200000">
                <a:off x="3750689" y="4464593"/>
                <a:ext cx="637213" cy="340891"/>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rgbClr val="FF8200"/>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a:lnSpc>
                    <a:spcPct val="85000"/>
                  </a:lnSpc>
                </a:pPr>
                <a:endParaRPr lang="en-US" sz="1200" b="1" spc="-50">
                  <a:gradFill>
                    <a:gsLst>
                      <a:gs pos="0">
                        <a:schemeClr val="tx1"/>
                      </a:gs>
                      <a:gs pos="86000">
                        <a:schemeClr val="tx1"/>
                      </a:gs>
                    </a:gsLst>
                    <a:lin ang="5400000" scaled="0"/>
                  </a:gradFill>
                </a:endParaRPr>
              </a:p>
            </p:txBody>
          </p:sp>
          <p:sp>
            <p:nvSpPr>
              <p:cNvPr id="75" name="Freeform 8"/>
              <p:cNvSpPr>
                <a:spLocks/>
              </p:cNvSpPr>
              <p:nvPr/>
            </p:nvSpPr>
            <p:spPr bwMode="auto">
              <a:xfrm rot="12600000">
                <a:off x="5359360" y="3594569"/>
                <a:ext cx="651099" cy="333621"/>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rgbClr val="FF8200"/>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a:lnSpc>
                    <a:spcPct val="85000"/>
                  </a:lnSpc>
                </a:pPr>
                <a:endParaRPr lang="en-US" sz="1200" b="1" spc="-50">
                  <a:gradFill>
                    <a:gsLst>
                      <a:gs pos="0">
                        <a:schemeClr val="tx1"/>
                      </a:gs>
                      <a:gs pos="86000">
                        <a:schemeClr val="tx1"/>
                      </a:gs>
                    </a:gsLst>
                    <a:lin ang="5400000" scaled="0"/>
                  </a:gradFill>
                </a:endParaRPr>
              </a:p>
            </p:txBody>
          </p:sp>
          <p:sp>
            <p:nvSpPr>
              <p:cNvPr id="55" name="TextBox 54"/>
              <p:cNvSpPr txBox="1"/>
              <p:nvPr/>
            </p:nvSpPr>
            <p:spPr>
              <a:xfrm>
                <a:off x="5500979" y="3938423"/>
                <a:ext cx="2060300" cy="766435"/>
              </a:xfrm>
              <a:prstGeom prst="rect">
                <a:avLst/>
              </a:prstGeom>
              <a:noFill/>
            </p:spPr>
            <p:txBody>
              <a:bodyPr wrap="none" lIns="164592" tIns="182880" rIns="0" bIns="0" rtlCol="0">
                <a:spAutoFit/>
              </a:bodyPr>
              <a:lstStyle/>
              <a:p>
                <a:pPr defTabSz="914400">
                  <a:lnSpc>
                    <a:spcPct val="85000"/>
                  </a:lnSpc>
                </a:pPr>
                <a:r>
                  <a:rPr lang="en-US" sz="1600" b="1" spc="-60" dirty="0" smtClean="0">
                    <a:gradFill>
                      <a:gsLst>
                        <a:gs pos="0">
                          <a:schemeClr val="tx1">
                            <a:lumMod val="75000"/>
                          </a:schemeClr>
                        </a:gs>
                        <a:gs pos="86000">
                          <a:schemeClr val="tx1">
                            <a:lumMod val="75000"/>
                          </a:schemeClr>
                        </a:gs>
                      </a:gsLst>
                      <a:lin ang="5400000" scaled="0"/>
                    </a:gradFill>
                  </a:rPr>
                  <a:t>ACCEPTANCE</a:t>
                </a:r>
                <a:r>
                  <a:rPr lang="en-US" sz="1600" spc="-60" dirty="0" smtClean="0">
                    <a:gradFill>
                      <a:gsLst>
                        <a:gs pos="0">
                          <a:schemeClr val="tx1">
                            <a:lumMod val="75000"/>
                          </a:schemeClr>
                        </a:gs>
                        <a:gs pos="86000">
                          <a:schemeClr val="tx1">
                            <a:lumMod val="75000"/>
                          </a:schemeClr>
                        </a:gs>
                      </a:gsLst>
                      <a:lin ang="5400000" scaled="0"/>
                    </a:gradFill>
                  </a:rPr>
                  <a:t/>
                </a:r>
                <a:br>
                  <a:rPr lang="en-US" sz="1600" spc="-60" dirty="0" smtClean="0">
                    <a:gradFill>
                      <a:gsLst>
                        <a:gs pos="0">
                          <a:schemeClr val="tx1">
                            <a:lumMod val="75000"/>
                          </a:schemeClr>
                        </a:gs>
                        <a:gs pos="86000">
                          <a:schemeClr val="tx1">
                            <a:lumMod val="75000"/>
                          </a:schemeClr>
                        </a:gs>
                      </a:gsLst>
                      <a:lin ang="5400000" scaled="0"/>
                    </a:gradFill>
                  </a:rPr>
                </a:br>
                <a:r>
                  <a:rPr lang="en-US" sz="1600" spc="-60" dirty="0" smtClean="0">
                    <a:gradFill>
                      <a:gsLst>
                        <a:gs pos="0">
                          <a:schemeClr val="tx1">
                            <a:lumMod val="75000"/>
                          </a:schemeClr>
                        </a:gs>
                        <a:gs pos="86000">
                          <a:schemeClr val="tx1">
                            <a:lumMod val="75000"/>
                          </a:schemeClr>
                        </a:gs>
                      </a:gsLst>
                      <a:lin ang="5400000" scaled="0"/>
                    </a:gradFill>
                  </a:rPr>
                  <a:t>Testing</a:t>
                </a:r>
                <a:endParaRPr lang="en-US" sz="1600" spc="-60" dirty="0">
                  <a:gradFill>
                    <a:gsLst>
                      <a:gs pos="0">
                        <a:schemeClr val="tx1">
                          <a:lumMod val="75000"/>
                        </a:schemeClr>
                      </a:gs>
                      <a:gs pos="86000">
                        <a:schemeClr val="tx1">
                          <a:lumMod val="75000"/>
                        </a:schemeClr>
                      </a:gs>
                    </a:gsLst>
                    <a:lin ang="5400000" scaled="0"/>
                  </a:gradFill>
                </a:endParaRPr>
              </a:p>
            </p:txBody>
          </p:sp>
          <p:sp>
            <p:nvSpPr>
              <p:cNvPr id="77" name="Freeform 8"/>
              <p:cNvSpPr>
                <a:spLocks/>
              </p:cNvSpPr>
              <p:nvPr/>
            </p:nvSpPr>
            <p:spPr bwMode="auto">
              <a:xfrm rot="16200000">
                <a:off x="6157352" y="3161309"/>
                <a:ext cx="637213" cy="340891"/>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rgbClr val="FF8200"/>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a:lnSpc>
                    <a:spcPct val="85000"/>
                  </a:lnSpc>
                </a:pPr>
                <a:endParaRPr lang="en-US" sz="1200" b="1" spc="-50">
                  <a:gradFill>
                    <a:gsLst>
                      <a:gs pos="0">
                        <a:schemeClr val="tx1"/>
                      </a:gs>
                      <a:gs pos="86000">
                        <a:schemeClr val="tx1"/>
                      </a:gs>
                    </a:gsLst>
                    <a:lin ang="5400000" scaled="0"/>
                  </a:gradFill>
                </a:endParaRPr>
              </a:p>
            </p:txBody>
          </p:sp>
          <p:sp>
            <p:nvSpPr>
              <p:cNvPr id="78" name="Oval 77"/>
              <p:cNvSpPr/>
              <p:nvPr/>
            </p:nvSpPr>
            <p:spPr bwMode="auto">
              <a:xfrm>
                <a:off x="3859729" y="1194399"/>
                <a:ext cx="1898252" cy="1857770"/>
              </a:xfrm>
              <a:prstGeom prst="ellipse">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61" name="Freeform 8"/>
              <p:cNvSpPr>
                <a:spLocks/>
              </p:cNvSpPr>
              <p:nvPr/>
            </p:nvSpPr>
            <p:spPr bwMode="auto">
              <a:xfrm rot="8979404">
                <a:off x="5292991" y="1445092"/>
                <a:ext cx="586179" cy="370571"/>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rgbClr val="FF8200"/>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a:lnSpc>
                    <a:spcPct val="85000"/>
                  </a:lnSpc>
                </a:pPr>
                <a:endParaRPr lang="en-US" sz="1200" b="1" spc="-50">
                  <a:gradFill>
                    <a:gsLst>
                      <a:gs pos="0">
                        <a:schemeClr val="tx1"/>
                      </a:gs>
                      <a:gs pos="86000">
                        <a:schemeClr val="tx1"/>
                      </a:gs>
                    </a:gsLst>
                    <a:lin ang="5400000" scaled="0"/>
                  </a:gradFill>
                </a:endParaRPr>
              </a:p>
            </p:txBody>
          </p:sp>
          <p:grpSp>
            <p:nvGrpSpPr>
              <p:cNvPr id="10" name="Group 9"/>
              <p:cNvGrpSpPr/>
              <p:nvPr/>
            </p:nvGrpSpPr>
            <p:grpSpPr>
              <a:xfrm>
                <a:off x="915495" y="4014208"/>
                <a:ext cx="1476359" cy="928876"/>
                <a:chOff x="4453950" y="2226410"/>
                <a:chExt cx="1137225" cy="812065"/>
              </a:xfrm>
            </p:grpSpPr>
            <p:sp useBgFill="1">
              <p:nvSpPr>
                <p:cNvPr id="5" name="Rectangle 4"/>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4" name="Group 43"/>
                <p:cNvGrpSpPr/>
                <p:nvPr/>
              </p:nvGrpSpPr>
              <p:grpSpPr>
                <a:xfrm>
                  <a:off x="4510617" y="2270941"/>
                  <a:ext cx="1023890" cy="723002"/>
                  <a:chOff x="4287875" y="1664038"/>
                  <a:chExt cx="1074609" cy="848292"/>
                </a:xfrm>
              </p:grpSpPr>
              <p:sp>
                <p:nvSpPr>
                  <p:cNvPr id="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rgbClr val="FF8200"/>
                  </a:solidFill>
                  <a:ln>
                    <a:noFill/>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r>
                      <a:rPr lang="en-US" sz="1200" b="1" spc="-50" dirty="0" smtClean="0">
                        <a:gradFill>
                          <a:gsLst>
                            <a:gs pos="0">
                              <a:schemeClr val="tx1"/>
                            </a:gs>
                            <a:gs pos="86000">
                              <a:schemeClr val="tx1"/>
                            </a:gs>
                          </a:gsLst>
                          <a:lin ang="5400000" scaled="0"/>
                        </a:gradFill>
                      </a:rPr>
                      <a:t>PRODUCT BACKLOG</a:t>
                    </a:r>
                    <a:endParaRPr lang="en-US" sz="1200" b="1" spc="-50" dirty="0">
                      <a:gradFill>
                        <a:gsLst>
                          <a:gs pos="0">
                            <a:schemeClr val="tx1"/>
                          </a:gs>
                          <a:gs pos="86000">
                            <a:schemeClr val="tx1"/>
                          </a:gs>
                        </a:gsLst>
                        <a:lin ang="5400000" scaled="0"/>
                      </a:gradFill>
                    </a:endParaRPr>
                  </a:p>
                </p:txBody>
              </p:sp>
              <p:sp>
                <p:nvSpPr>
                  <p:cNvPr id="7" name="Rectangle 13"/>
                  <p:cNvSpPr>
                    <a:spLocks noChangeArrowheads="1"/>
                  </p:cNvSpPr>
                  <p:nvPr/>
                </p:nvSpPr>
                <p:spPr bwMode="auto">
                  <a:xfrm>
                    <a:off x="4287875" y="2142048"/>
                    <a:ext cx="1074609" cy="103302"/>
                  </a:xfrm>
                  <a:prstGeom prst="rect">
                    <a:avLst/>
                  </a:prstGeom>
                  <a:solidFill>
                    <a:srgbClr val="FF820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14"/>
                  <p:cNvSpPr>
                    <a:spLocks noChangeArrowheads="1"/>
                  </p:cNvSpPr>
                  <p:nvPr/>
                </p:nvSpPr>
                <p:spPr bwMode="auto">
                  <a:xfrm>
                    <a:off x="4287875" y="2270776"/>
                    <a:ext cx="1074609" cy="103302"/>
                  </a:xfrm>
                  <a:prstGeom prst="rect">
                    <a:avLst/>
                  </a:prstGeom>
                  <a:solidFill>
                    <a:srgbClr val="FF820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rgbClr val="FF820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sp>
            <p:nvSpPr>
              <p:cNvPr id="29" name="Oval 28"/>
              <p:cNvSpPr/>
              <p:nvPr/>
            </p:nvSpPr>
            <p:spPr bwMode="auto">
              <a:xfrm>
                <a:off x="5896618" y="291521"/>
                <a:ext cx="1196650" cy="1188720"/>
              </a:xfrm>
              <a:prstGeom prst="ellipse">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err="1"/>
              </a:p>
            </p:txBody>
          </p:sp>
          <p:sp>
            <p:nvSpPr>
              <p:cNvPr id="30" name="TextBox 29"/>
              <p:cNvSpPr txBox="1"/>
              <p:nvPr/>
            </p:nvSpPr>
            <p:spPr>
              <a:xfrm>
                <a:off x="5945597" y="601714"/>
                <a:ext cx="1198988" cy="504754"/>
              </a:xfrm>
              <a:prstGeom prst="rect">
                <a:avLst/>
              </a:prstGeom>
              <a:noFill/>
            </p:spPr>
            <p:txBody>
              <a:bodyPr wrap="none" lIns="182880" tIns="137160" rIns="0" bIns="0" rtlCol="0">
                <a:spAutoFit/>
              </a:bodyPr>
              <a:lstStyle/>
              <a:p>
                <a:pPr>
                  <a:lnSpc>
                    <a:spcPct val="85000"/>
                  </a:lnSpc>
                </a:pPr>
                <a:r>
                  <a:rPr lang="en-US" sz="1400" spc="-60" dirty="0" smtClean="0">
                    <a:gradFill>
                      <a:gsLst>
                        <a:gs pos="0">
                          <a:schemeClr val="tx1">
                            <a:lumMod val="75000"/>
                          </a:schemeClr>
                        </a:gs>
                        <a:gs pos="86000">
                          <a:schemeClr val="tx1">
                            <a:lumMod val="75000"/>
                          </a:schemeClr>
                        </a:gs>
                      </a:gsLst>
                      <a:lin ang="5400000" scaled="0"/>
                    </a:gradFill>
                  </a:rPr>
                  <a:t>Product</a:t>
                </a:r>
                <a:endParaRPr lang="en-US" sz="1400" b="1" spc="-60" dirty="0" smtClean="0">
                  <a:gradFill>
                    <a:gsLst>
                      <a:gs pos="0">
                        <a:schemeClr val="tx1">
                          <a:lumMod val="75000"/>
                        </a:schemeClr>
                      </a:gs>
                      <a:gs pos="86000">
                        <a:schemeClr val="tx1">
                          <a:lumMod val="75000"/>
                        </a:schemeClr>
                      </a:gs>
                    </a:gsLst>
                    <a:lin ang="5400000" scaled="0"/>
                  </a:gradFill>
                </a:endParaRPr>
              </a:p>
              <a:p>
                <a:pPr defTabSz="914400">
                  <a:lnSpc>
                    <a:spcPct val="85000"/>
                  </a:lnSpc>
                </a:pPr>
                <a:r>
                  <a:rPr lang="en-US" sz="1400" b="1" spc="-60" dirty="0" smtClean="0">
                    <a:gradFill>
                      <a:gsLst>
                        <a:gs pos="0">
                          <a:schemeClr val="tx1">
                            <a:lumMod val="75000"/>
                          </a:schemeClr>
                        </a:gs>
                        <a:gs pos="86000">
                          <a:schemeClr val="tx1">
                            <a:lumMod val="75000"/>
                          </a:schemeClr>
                        </a:gs>
                      </a:gsLst>
                      <a:lin ang="5400000" scaled="0"/>
                    </a:gradFill>
                  </a:rPr>
                  <a:t>FEEDBACK</a:t>
                </a:r>
                <a:endParaRPr lang="en-US" sz="1400" spc="-60" dirty="0">
                  <a:gradFill>
                    <a:gsLst>
                      <a:gs pos="0">
                        <a:schemeClr val="tx1">
                          <a:lumMod val="75000"/>
                        </a:schemeClr>
                      </a:gs>
                      <a:gs pos="86000">
                        <a:schemeClr val="tx1">
                          <a:lumMod val="75000"/>
                        </a:schemeClr>
                      </a:gs>
                    </a:gsLst>
                    <a:lin ang="5400000" scaled="0"/>
                  </a:gradFill>
                </a:endParaRPr>
              </a:p>
            </p:txBody>
          </p:sp>
          <p:sp>
            <p:nvSpPr>
              <p:cNvPr id="32" name="Freeform 8"/>
              <p:cNvSpPr>
                <a:spLocks/>
              </p:cNvSpPr>
              <p:nvPr/>
            </p:nvSpPr>
            <p:spPr bwMode="auto">
              <a:xfrm rot="8070530">
                <a:off x="6602192" y="294263"/>
                <a:ext cx="504881"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rgbClr val="FF8200"/>
              </a:solidFill>
              <a:ln w="57150" cap="sq">
                <a:no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a:lnSpc>
                    <a:spcPct val="85000"/>
                  </a:lnSpc>
                </a:pPr>
                <a:endParaRPr lang="en-US" sz="1200" b="1" spc="-50" dirty="0">
                  <a:gradFill>
                    <a:gsLst>
                      <a:gs pos="0">
                        <a:schemeClr val="tx1"/>
                      </a:gs>
                      <a:gs pos="86000">
                        <a:schemeClr val="tx1"/>
                      </a:gs>
                    </a:gsLst>
                    <a:lin ang="5400000" scaled="0"/>
                  </a:gradFill>
                </a:endParaRPr>
              </a:p>
            </p:txBody>
          </p:sp>
          <p:sp>
            <p:nvSpPr>
              <p:cNvPr id="33" name="Arc 32"/>
              <p:cNvSpPr/>
              <p:nvPr/>
            </p:nvSpPr>
            <p:spPr>
              <a:xfrm rot="17616863" flipV="1">
                <a:off x="5259016" y="430671"/>
                <a:ext cx="2537032" cy="2486306"/>
              </a:xfrm>
              <a:prstGeom prst="arc">
                <a:avLst>
                  <a:gd name="adj1" fmla="val 18140461"/>
                  <a:gd name="adj2" fmla="val 98496"/>
                </a:avLst>
              </a:prstGeom>
              <a:ln w="57150" cap="sq">
                <a:solidFill>
                  <a:srgbClr val="92D050"/>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87" name="Title 1"/>
          <p:cNvSpPr txBox="1">
            <a:spLocks/>
          </p:cNvSpPr>
          <p:nvPr/>
        </p:nvSpPr>
        <p:spPr>
          <a:xfrm>
            <a:off x="457200" y="274638"/>
            <a:ext cx="8229600" cy="498598"/>
          </a:xfrm>
          <a:prstGeom prst="rect">
            <a:avLst/>
          </a:prstGeom>
        </p:spPr>
        <p:txBody>
          <a:bodyPr vert="horz" wrap="square" lIns="0" tIns="0" rIns="0" bIns="0" rtlCol="0" anchor="t">
            <a:spAutoFit/>
          </a:bodyPr>
          <a:lstStyle>
            <a:lvl1pPr algn="ctr" defTabSz="914400" rtl="0" eaLnBrk="1" latinLnBrk="0" hangingPunct="1">
              <a:spcBef>
                <a:spcPct val="0"/>
              </a:spcBef>
              <a:buNone/>
              <a:defRPr lang="en-US" sz="2600" kern="1200">
                <a:solidFill>
                  <a:schemeClr val="tx1"/>
                </a:solidFill>
                <a:latin typeface="Segoe UI Light" pitchFamily="34" charset="0"/>
                <a:ea typeface="Segoe UI" pitchFamily="34" charset="0"/>
                <a:cs typeface="Segoe UI" pitchFamily="34" charset="0"/>
              </a:defRPr>
            </a:lvl1pPr>
          </a:lstStyle>
          <a:p>
            <a:pPr algn="l" defTabSz="914363">
              <a:lnSpc>
                <a:spcPct val="90000"/>
              </a:lnSpc>
            </a:pPr>
            <a:r>
              <a:rPr lang="de-DE"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Agile Development</a:t>
            </a:r>
            <a:endPar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Tree>
    <p:extLst>
      <p:ext uri="{BB962C8B-B14F-4D97-AF65-F5344CB8AC3E}">
        <p14:creationId xmlns:p14="http://schemas.microsoft.com/office/powerpoint/2010/main" val="414044325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498598"/>
          </a:xfrm>
        </p:spPr>
        <p:txBody>
          <a:bodyPr/>
          <a:lstStyle/>
          <a:p>
            <a:r>
              <a:rPr lang="de-DE" sz="3600" dirty="0"/>
              <a:t>Agile Architekturen </a:t>
            </a:r>
            <a:endParaRPr lang="en-US" sz="3600" dirty="0"/>
          </a:p>
        </p:txBody>
      </p:sp>
      <p:sp>
        <p:nvSpPr>
          <p:cNvPr id="5" name="Rounded Rectangle 4"/>
          <p:cNvSpPr/>
          <p:nvPr/>
        </p:nvSpPr>
        <p:spPr>
          <a:xfrm>
            <a:off x="539552" y="1878379"/>
            <a:ext cx="1584176" cy="451809"/>
          </a:xfrm>
          <a:prstGeom prst="roundRect">
            <a:avLst>
              <a:gd name="adj" fmla="val 0"/>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539552" y="2474451"/>
            <a:ext cx="1584176" cy="451809"/>
          </a:xfrm>
          <a:prstGeom prst="roundRect">
            <a:avLst>
              <a:gd name="adj" fmla="val 0"/>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a:xfrm>
            <a:off x="539552" y="5454808"/>
            <a:ext cx="1584176" cy="451809"/>
          </a:xfrm>
          <a:prstGeom prst="roundRect">
            <a:avLst>
              <a:gd name="adj" fmla="val 0"/>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a:xfrm>
            <a:off x="539552" y="1878379"/>
            <a:ext cx="1584176" cy="451809"/>
          </a:xfrm>
          <a:prstGeom prst="roundRect">
            <a:avLst>
              <a:gd name="adj" fmla="val 0"/>
            </a:avLst>
          </a:prstGeom>
          <a:solidFill>
            <a:srgbClr val="0070C0"/>
          </a:solidFill>
          <a:ln cap="sq">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defTabSz="914363"/>
            <a:r>
              <a:rPr lang="de-DE" sz="2000" dirty="0" smtClean="0">
                <a:solidFill>
                  <a:srgbClr val="FFFFFF"/>
                </a:solidFill>
              </a:rPr>
              <a:t>PBI</a:t>
            </a:r>
            <a:endParaRPr lang="en-US" sz="2000" dirty="0" smtClean="0">
              <a:solidFill>
                <a:srgbClr val="FFFFFF"/>
              </a:solidFill>
            </a:endParaRPr>
          </a:p>
        </p:txBody>
      </p:sp>
      <p:sp>
        <p:nvSpPr>
          <p:cNvPr id="9" name="Rounded Rectangle 8"/>
          <p:cNvSpPr/>
          <p:nvPr/>
        </p:nvSpPr>
        <p:spPr>
          <a:xfrm>
            <a:off x="539552" y="3070523"/>
            <a:ext cx="1584176" cy="451809"/>
          </a:xfrm>
          <a:prstGeom prst="roundRect">
            <a:avLst>
              <a:gd name="adj" fmla="val 0"/>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a:xfrm>
            <a:off x="539552" y="4858739"/>
            <a:ext cx="1584176" cy="451809"/>
          </a:xfrm>
          <a:prstGeom prst="roundRect">
            <a:avLst>
              <a:gd name="adj" fmla="val 0"/>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a:xfrm>
            <a:off x="539552" y="4262667"/>
            <a:ext cx="1584176" cy="451809"/>
          </a:xfrm>
          <a:prstGeom prst="roundRect">
            <a:avLst>
              <a:gd name="adj" fmla="val 1207"/>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a:xfrm>
            <a:off x="539552" y="3666595"/>
            <a:ext cx="1584176" cy="451809"/>
          </a:xfrm>
          <a:prstGeom prst="roundRect">
            <a:avLst>
              <a:gd name="adj" fmla="val 0"/>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algn="ctr" defTabSz="914099" fontAlgn="base">
              <a:spcBef>
                <a:spcPct val="0"/>
              </a:spcBef>
              <a:spcAft>
                <a:spcPct val="0"/>
              </a:spcAft>
            </a:pPr>
            <a:r>
              <a:rPr lang="de-DE" sz="2000" spc="-50" dirty="0">
                <a:gradFill>
                  <a:gsLst>
                    <a:gs pos="0">
                      <a:srgbClr val="FFFFFF"/>
                    </a:gs>
                    <a:gs pos="100000">
                      <a:srgbClr val="FFFFFF"/>
                    </a:gs>
                  </a:gsLst>
                  <a:lin ang="5400000" scaled="0"/>
                </a:gradFill>
                <a:ea typeface="Segoe UI" pitchFamily="34" charset="0"/>
                <a:cs typeface="Segoe UI" pitchFamily="34" charset="0"/>
              </a:rPr>
              <a:t>PBI</a:t>
            </a: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179" r="33661" b="-1"/>
          <a:stretch/>
        </p:blipFill>
        <p:spPr bwMode="auto">
          <a:xfrm>
            <a:off x="3923928" y="1613848"/>
            <a:ext cx="3967152" cy="366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3923928" y="1625355"/>
            <a:ext cx="323215" cy="3642716"/>
          </a:xfrm>
          <a:prstGeom prst="roundRect">
            <a:avLst>
              <a:gd name="adj" fmla="val 0"/>
            </a:avLst>
          </a:prstGeom>
          <a:solidFill>
            <a:schemeClr val="accent1">
              <a:lumMod val="40000"/>
              <a:lumOff val="60000"/>
              <a:alpha val="75000"/>
            </a:schemeClr>
          </a:solidFill>
          <a:ln>
            <a:solidFill>
              <a:schemeClr val="accent1">
                <a:shade val="95000"/>
                <a:satMod val="105000"/>
                <a:alpha val="23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defTabSz="914363"/>
            <a:endParaRPr lang="en-US" sz="1100" smtClean="0">
              <a:solidFill>
                <a:srgbClr val="000000"/>
              </a:solidFill>
            </a:endParaRPr>
          </a:p>
        </p:txBody>
      </p:sp>
      <p:sp>
        <p:nvSpPr>
          <p:cNvPr id="16" name="Rounded Rectangle 15"/>
          <p:cNvSpPr/>
          <p:nvPr/>
        </p:nvSpPr>
        <p:spPr>
          <a:xfrm>
            <a:off x="4255527" y="1625355"/>
            <a:ext cx="288032" cy="3642716"/>
          </a:xfrm>
          <a:prstGeom prst="roundRect">
            <a:avLst>
              <a:gd name="adj" fmla="val 0"/>
            </a:avLst>
          </a:prstGeom>
          <a:solidFill>
            <a:srgbClr val="66FF66">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t"/>
          <a:lstStyle/>
          <a:p>
            <a:pPr algn="ctr" defTabSz="914363"/>
            <a:endParaRPr lang="en-US" sz="1100" smtClean="0">
              <a:solidFill>
                <a:srgbClr val="000000"/>
              </a:solidFill>
            </a:endParaRPr>
          </a:p>
        </p:txBody>
      </p:sp>
      <p:sp>
        <p:nvSpPr>
          <p:cNvPr id="17" name="Rounded Rectangle 16"/>
          <p:cNvSpPr/>
          <p:nvPr/>
        </p:nvSpPr>
        <p:spPr>
          <a:xfrm>
            <a:off x="4551943" y="1625355"/>
            <a:ext cx="288032" cy="3642716"/>
          </a:xfrm>
          <a:prstGeom prst="roundRect">
            <a:avLst>
              <a:gd name="adj" fmla="val 0"/>
            </a:avLst>
          </a:prstGeom>
          <a:solidFill>
            <a:schemeClr val="accent1">
              <a:lumMod val="40000"/>
              <a:lumOff val="60000"/>
              <a:alpha val="75000"/>
            </a:schemeClr>
          </a:solidFill>
          <a:ln>
            <a:solidFill>
              <a:schemeClr val="accent1">
                <a:shade val="95000"/>
                <a:satMod val="105000"/>
                <a:alpha val="23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defTabSz="914363"/>
            <a:endParaRPr lang="en-US" sz="1100" smtClean="0">
              <a:solidFill>
                <a:srgbClr val="000000"/>
              </a:solidFill>
            </a:endParaRPr>
          </a:p>
        </p:txBody>
      </p:sp>
      <p:sp>
        <p:nvSpPr>
          <p:cNvPr id="18" name="Rounded Rectangle 17"/>
          <p:cNvSpPr/>
          <p:nvPr/>
        </p:nvSpPr>
        <p:spPr>
          <a:xfrm>
            <a:off x="4846977" y="1613848"/>
            <a:ext cx="288032" cy="3642716"/>
          </a:xfrm>
          <a:prstGeom prst="roundRect">
            <a:avLst>
              <a:gd name="adj" fmla="val 0"/>
            </a:avLst>
          </a:prstGeom>
          <a:solidFill>
            <a:srgbClr val="66FF66">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t"/>
          <a:lstStyle/>
          <a:p>
            <a:pPr algn="ctr" defTabSz="914363"/>
            <a:endParaRPr lang="en-US" sz="1100">
              <a:solidFill>
                <a:srgbClr val="000000"/>
              </a:solidFill>
            </a:endParaRPr>
          </a:p>
        </p:txBody>
      </p:sp>
      <p:sp>
        <p:nvSpPr>
          <p:cNvPr id="19" name="Rounded Rectangle 18"/>
          <p:cNvSpPr/>
          <p:nvPr/>
        </p:nvSpPr>
        <p:spPr>
          <a:xfrm>
            <a:off x="539552" y="2474450"/>
            <a:ext cx="1584176" cy="451809"/>
          </a:xfrm>
          <a:prstGeom prst="roundRect">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defTabSz="914363"/>
            <a:r>
              <a:rPr lang="de-DE" sz="2000" dirty="0" smtClean="0">
                <a:solidFill>
                  <a:srgbClr val="FFFFFF"/>
                </a:solidFill>
              </a:rPr>
              <a:t>PBI</a:t>
            </a:r>
            <a:endParaRPr lang="en-US" sz="2000" dirty="0" smtClean="0">
              <a:solidFill>
                <a:srgbClr val="FFFFFF"/>
              </a:solidFill>
            </a:endParaRPr>
          </a:p>
        </p:txBody>
      </p:sp>
      <p:sp>
        <p:nvSpPr>
          <p:cNvPr id="20" name="Rounded Rectangle 19"/>
          <p:cNvSpPr/>
          <p:nvPr/>
        </p:nvSpPr>
        <p:spPr>
          <a:xfrm>
            <a:off x="539552" y="3070523"/>
            <a:ext cx="1584176" cy="451809"/>
          </a:xfrm>
          <a:prstGeom prst="roundRect">
            <a:avLst>
              <a:gd name="adj" fmla="val 0"/>
            </a:avLst>
          </a:prstGeom>
          <a:solidFill>
            <a:srgbClr val="0070C0"/>
          </a:solidFill>
          <a:ln cap="sq">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defTabSz="914363"/>
            <a:r>
              <a:rPr lang="de-DE" sz="2000" dirty="0">
                <a:solidFill>
                  <a:srgbClr val="FFFFFF"/>
                </a:solidFill>
              </a:rPr>
              <a:t>PBI</a:t>
            </a:r>
            <a:endParaRPr lang="en-US" sz="2000" dirty="0">
              <a:solidFill>
                <a:srgbClr val="FFFFFF"/>
              </a:solidFill>
            </a:endParaRPr>
          </a:p>
        </p:txBody>
      </p:sp>
      <p:sp>
        <p:nvSpPr>
          <p:cNvPr id="21" name="Rounded Rectangle 20"/>
          <p:cNvSpPr/>
          <p:nvPr/>
        </p:nvSpPr>
        <p:spPr>
          <a:xfrm>
            <a:off x="539552" y="3666596"/>
            <a:ext cx="1584176" cy="454360"/>
          </a:xfrm>
          <a:prstGeom prst="roundRect">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defTabSz="914363"/>
            <a:r>
              <a:rPr lang="de-DE" sz="2000" dirty="0">
                <a:solidFill>
                  <a:srgbClr val="FFFFFF"/>
                </a:solidFill>
              </a:rPr>
              <a:t>PBI</a:t>
            </a:r>
            <a:endParaRPr lang="en-US" sz="2000" dirty="0">
              <a:solidFill>
                <a:srgbClr val="FFFFFF"/>
              </a:solidFill>
            </a:endParaRPr>
          </a:p>
        </p:txBody>
      </p:sp>
    </p:spTree>
    <p:extLst>
      <p:ext uri="{BB962C8B-B14F-4D97-AF65-F5344CB8AC3E}">
        <p14:creationId xmlns:p14="http://schemas.microsoft.com/office/powerpoint/2010/main" val="377778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600" dirty="0" smtClean="0"/>
              <a:t>Agiles Design vermeidet</a:t>
            </a:r>
            <a:endParaRPr lang="de-DE" sz="3600" dirty="0"/>
          </a:p>
        </p:txBody>
      </p:sp>
      <p:sp>
        <p:nvSpPr>
          <p:cNvPr id="4" name="Textplatzhalter 3"/>
          <p:cNvSpPr>
            <a:spLocks noGrp="1"/>
          </p:cNvSpPr>
          <p:nvPr>
            <p:ph idx="1"/>
          </p:nvPr>
        </p:nvSpPr>
        <p:spPr/>
        <p:txBody>
          <a:bodyPr/>
          <a:lstStyle/>
          <a:p>
            <a:pPr algn="ctr">
              <a:buNone/>
            </a:pPr>
            <a:endParaRPr lang="de-DE" dirty="0" smtClean="0"/>
          </a:p>
          <a:p>
            <a:pPr algn="ctr">
              <a:buNone/>
            </a:pPr>
            <a:endParaRPr lang="de-DE" dirty="0" smtClean="0"/>
          </a:p>
        </p:txBody>
      </p:sp>
      <p:sp>
        <p:nvSpPr>
          <p:cNvPr id="7" name="Textplatzhalter 3"/>
          <p:cNvSpPr txBox="1">
            <a:spLocks/>
          </p:cNvSpPr>
          <p:nvPr/>
        </p:nvSpPr>
        <p:spPr bwMode="auto">
          <a:xfrm>
            <a:off x="500035" y="1436139"/>
            <a:ext cx="5572164" cy="444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defTabSz="-13873163">
              <a:spcBef>
                <a:spcPct val="20000"/>
              </a:spcBef>
              <a:buFont typeface="Arial" pitchFamily="34" charset="0"/>
              <a:buChar char="•"/>
              <a:defRPr/>
            </a:pPr>
            <a:r>
              <a:rPr lang="de-DE" sz="2800" kern="0" dirty="0">
                <a:latin typeface="+mn-lt"/>
                <a:cs typeface="+mn-cs"/>
                <a:sym typeface="Wingdings 3"/>
              </a:rPr>
              <a:t>Starrheit</a:t>
            </a:r>
          </a:p>
          <a:p>
            <a:pPr marL="457200" lvl="0" indent="-457200" defTabSz="-13873163">
              <a:spcBef>
                <a:spcPct val="20000"/>
              </a:spcBef>
              <a:buFont typeface="Arial" pitchFamily="34" charset="0"/>
              <a:buChar char="•"/>
              <a:defRPr/>
            </a:pPr>
            <a:r>
              <a:rPr lang="de-DE" sz="2800" kern="0" dirty="0">
                <a:latin typeface="+mn-lt"/>
                <a:cs typeface="+mn-cs"/>
                <a:sym typeface="Wingdings 3"/>
              </a:rPr>
              <a:t>Fragilität</a:t>
            </a:r>
          </a:p>
          <a:p>
            <a:pPr marL="457200" lvl="0" indent="-457200" defTabSz="-13873163">
              <a:spcBef>
                <a:spcPct val="20000"/>
              </a:spcBef>
              <a:buFont typeface="Arial" pitchFamily="34" charset="0"/>
              <a:buChar char="•"/>
              <a:defRPr/>
            </a:pPr>
            <a:r>
              <a:rPr lang="de-DE" sz="2800" kern="0" dirty="0">
                <a:latin typeface="+mn-lt"/>
                <a:cs typeface="+mn-cs"/>
                <a:sym typeface="Wingdings 3"/>
              </a:rPr>
              <a:t>Immobilität</a:t>
            </a:r>
          </a:p>
          <a:p>
            <a:pPr marL="457200" lvl="0" indent="-457200" defTabSz="-13873163">
              <a:spcBef>
                <a:spcPct val="20000"/>
              </a:spcBef>
              <a:buFont typeface="Arial" pitchFamily="34" charset="0"/>
              <a:buChar char="•"/>
              <a:defRPr/>
            </a:pPr>
            <a:r>
              <a:rPr lang="de-DE" sz="2800" kern="0" dirty="0">
                <a:latin typeface="+mn-lt"/>
                <a:cs typeface="+mn-cs"/>
                <a:sym typeface="Wingdings 3"/>
              </a:rPr>
              <a:t>Zähigkeit</a:t>
            </a:r>
          </a:p>
          <a:p>
            <a:pPr marL="457200" lvl="0" indent="-457200" defTabSz="-13873163">
              <a:spcBef>
                <a:spcPct val="20000"/>
              </a:spcBef>
              <a:buFont typeface="Arial" pitchFamily="34" charset="0"/>
              <a:buChar char="•"/>
              <a:defRPr/>
            </a:pPr>
            <a:r>
              <a:rPr lang="de-DE" sz="2800" kern="0" dirty="0">
                <a:latin typeface="+mn-lt"/>
                <a:cs typeface="+mn-cs"/>
                <a:sym typeface="Wingdings 3"/>
              </a:rPr>
              <a:t>Unnötige Komplexität</a:t>
            </a:r>
          </a:p>
          <a:p>
            <a:pPr marL="457200" lvl="0" indent="-457200" defTabSz="-13873163">
              <a:spcBef>
                <a:spcPct val="20000"/>
              </a:spcBef>
              <a:buFont typeface="Arial" pitchFamily="34" charset="0"/>
              <a:buChar char="•"/>
              <a:defRPr/>
            </a:pPr>
            <a:r>
              <a:rPr lang="de-DE" sz="2800" kern="0" dirty="0">
                <a:latin typeface="+mn-lt"/>
                <a:cs typeface="+mn-cs"/>
                <a:sym typeface="Wingdings 3"/>
              </a:rPr>
              <a:t>Wiederholung</a:t>
            </a:r>
          </a:p>
          <a:p>
            <a:pPr marL="457200" lvl="0" indent="-457200" defTabSz="-13873163">
              <a:spcBef>
                <a:spcPct val="20000"/>
              </a:spcBef>
              <a:buFont typeface="Arial" pitchFamily="34" charset="0"/>
              <a:buChar char="•"/>
              <a:defRPr/>
            </a:pPr>
            <a:r>
              <a:rPr lang="de-DE" sz="2800" kern="0" dirty="0">
                <a:latin typeface="+mn-lt"/>
                <a:cs typeface="+mn-cs"/>
                <a:sym typeface="Wingdings 3"/>
              </a:rPr>
              <a:t>Undurchsichtigkeit</a:t>
            </a:r>
          </a:p>
        </p:txBody>
      </p:sp>
    </p:spTree>
    <p:extLst>
      <p:ext uri="{BB962C8B-B14F-4D97-AF65-F5344CB8AC3E}">
        <p14:creationId xmlns:p14="http://schemas.microsoft.com/office/powerpoint/2010/main" val="18761012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466769" y="260648"/>
            <a:ext cx="8277225" cy="431800"/>
          </a:xfrm>
        </p:spPr>
        <p:txBody>
          <a:bodyPr>
            <a:noAutofit/>
          </a:bodyPr>
          <a:lstStyle/>
          <a:p>
            <a:r>
              <a:rPr lang="de-DE" sz="3600" dirty="0" smtClean="0"/>
              <a:t>Agile Design Prinzipien</a:t>
            </a:r>
            <a:endParaRPr lang="de-DE" sz="3600" dirty="0"/>
          </a:p>
        </p:txBody>
      </p:sp>
      <p:sp>
        <p:nvSpPr>
          <p:cNvPr id="4" name="Textplatzhalter 3"/>
          <p:cNvSpPr>
            <a:spLocks noGrp="1"/>
          </p:cNvSpPr>
          <p:nvPr>
            <p:ph type="body" idx="4294967295"/>
          </p:nvPr>
        </p:nvSpPr>
        <p:spPr>
          <a:xfrm>
            <a:off x="0" y="1785938"/>
            <a:ext cx="8186738" cy="4440237"/>
          </a:xfrm>
        </p:spPr>
        <p:txBody>
          <a:bodyPr/>
          <a:lstStyle/>
          <a:p>
            <a:pPr algn="ctr">
              <a:buNone/>
            </a:pPr>
            <a:endParaRPr lang="de-DE" dirty="0" smtClean="0"/>
          </a:p>
          <a:p>
            <a:pPr algn="ctr">
              <a:buNone/>
            </a:pPr>
            <a:endParaRPr lang="de-DE" dirty="0" smtClean="0"/>
          </a:p>
        </p:txBody>
      </p:sp>
      <p:sp>
        <p:nvSpPr>
          <p:cNvPr id="7" name="Textplatzhalter 3"/>
          <p:cNvSpPr txBox="1">
            <a:spLocks/>
          </p:cNvSpPr>
          <p:nvPr/>
        </p:nvSpPr>
        <p:spPr bwMode="auto">
          <a:xfrm>
            <a:off x="500034" y="1484784"/>
            <a:ext cx="7600357" cy="444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defTabSz="-13873163">
              <a:spcBef>
                <a:spcPct val="20000"/>
              </a:spcBef>
              <a:buFont typeface="Arial" pitchFamily="34" charset="0"/>
              <a:buChar char="•"/>
              <a:defRPr/>
            </a:pPr>
            <a:r>
              <a:rPr lang="de-DE" sz="2800" kern="0" dirty="0" smtClean="0">
                <a:solidFill>
                  <a:schemeClr val="bg1">
                    <a:lumMod val="65000"/>
                  </a:schemeClr>
                </a:solidFill>
                <a:latin typeface="+mn-lt"/>
                <a:cs typeface="+mn-cs"/>
                <a:sym typeface="Wingdings 3"/>
              </a:rPr>
              <a:t>Single Resoponsibility Principle</a:t>
            </a:r>
          </a:p>
          <a:p>
            <a:pPr marL="457200" lvl="0" indent="-457200" defTabSz="-13873163">
              <a:spcBef>
                <a:spcPct val="20000"/>
              </a:spcBef>
              <a:buFont typeface="Arial" pitchFamily="34" charset="0"/>
              <a:buChar char="•"/>
              <a:defRPr/>
            </a:pPr>
            <a:r>
              <a:rPr lang="de-DE" sz="2800" kern="0" dirty="0" smtClean="0">
                <a:solidFill>
                  <a:schemeClr val="bg1">
                    <a:lumMod val="65000"/>
                  </a:schemeClr>
                </a:solidFill>
                <a:latin typeface="+mn-lt"/>
                <a:cs typeface="+mn-cs"/>
                <a:sym typeface="Wingdings 3"/>
              </a:rPr>
              <a:t>Open-Closed Principle</a:t>
            </a:r>
          </a:p>
          <a:p>
            <a:pPr marL="457200" lvl="0" indent="-457200" defTabSz="-13873163">
              <a:spcBef>
                <a:spcPct val="20000"/>
              </a:spcBef>
              <a:buFont typeface="Arial" pitchFamily="34" charset="0"/>
              <a:buChar char="•"/>
              <a:defRPr/>
            </a:pPr>
            <a:r>
              <a:rPr lang="de-DE" sz="2800" kern="0" dirty="0" smtClean="0">
                <a:solidFill>
                  <a:schemeClr val="bg1">
                    <a:lumMod val="65000"/>
                  </a:schemeClr>
                </a:solidFill>
                <a:latin typeface="+mn-lt"/>
                <a:cs typeface="+mn-cs"/>
                <a:sym typeface="Wingdings 3"/>
              </a:rPr>
              <a:t>Liskov Substitution Principle</a:t>
            </a:r>
          </a:p>
          <a:p>
            <a:pPr marL="457200" lvl="0" indent="-457200" defTabSz="-13873163">
              <a:spcBef>
                <a:spcPct val="20000"/>
              </a:spcBef>
              <a:buFont typeface="Arial" pitchFamily="34" charset="0"/>
              <a:buChar char="•"/>
              <a:defRPr/>
            </a:pPr>
            <a:r>
              <a:rPr lang="de-DE" sz="2800" kern="0" dirty="0" smtClean="0">
                <a:latin typeface="+mn-lt"/>
                <a:cs typeface="+mn-cs"/>
                <a:sym typeface="Wingdings 3"/>
              </a:rPr>
              <a:t>Dependency Inversion Principle</a:t>
            </a:r>
          </a:p>
          <a:p>
            <a:pPr marL="457200" lvl="0" indent="-457200" defTabSz="-13873163">
              <a:spcBef>
                <a:spcPct val="20000"/>
              </a:spcBef>
              <a:buFont typeface="Arial" pitchFamily="34" charset="0"/>
              <a:buChar char="•"/>
              <a:defRPr/>
            </a:pPr>
            <a:r>
              <a:rPr lang="de-DE" sz="2800" kern="0" dirty="0" smtClean="0">
                <a:solidFill>
                  <a:schemeClr val="bg1">
                    <a:lumMod val="65000"/>
                  </a:schemeClr>
                </a:solidFill>
                <a:latin typeface="+mn-lt"/>
                <a:cs typeface="+mn-cs"/>
                <a:sym typeface="Wingdings 3"/>
              </a:rPr>
              <a:t>Interface Segregation Principle</a:t>
            </a:r>
          </a:p>
          <a:p>
            <a:pPr marL="457200" lvl="0" indent="-457200" defTabSz="-13873163">
              <a:spcBef>
                <a:spcPct val="20000"/>
              </a:spcBef>
              <a:buFont typeface="Arial" pitchFamily="34" charset="0"/>
              <a:buChar char="•"/>
              <a:defRPr/>
            </a:pPr>
            <a:r>
              <a:rPr lang="de-DE" sz="2800" kern="0" dirty="0" smtClean="0">
                <a:solidFill>
                  <a:schemeClr val="bg1">
                    <a:lumMod val="65000"/>
                  </a:schemeClr>
                </a:solidFill>
                <a:latin typeface="+mn-lt"/>
                <a:cs typeface="+mn-cs"/>
                <a:sym typeface="Wingdings 3"/>
              </a:rPr>
              <a:t>Release-Reuse Equivalency Principle</a:t>
            </a:r>
          </a:p>
          <a:p>
            <a:pPr marL="457200" lvl="0" indent="-457200" defTabSz="-13873163">
              <a:spcBef>
                <a:spcPct val="20000"/>
              </a:spcBef>
              <a:buFont typeface="Arial" pitchFamily="34" charset="0"/>
              <a:buChar char="•"/>
              <a:defRPr/>
            </a:pPr>
            <a:r>
              <a:rPr lang="de-DE" sz="2800" kern="0" dirty="0" smtClean="0">
                <a:solidFill>
                  <a:schemeClr val="bg1">
                    <a:lumMod val="65000"/>
                  </a:schemeClr>
                </a:solidFill>
                <a:latin typeface="+mn-lt"/>
                <a:cs typeface="+mn-cs"/>
                <a:sym typeface="Wingdings 3"/>
              </a:rPr>
              <a:t>Common Reuse Principle</a:t>
            </a:r>
          </a:p>
          <a:p>
            <a:pPr marL="457200" lvl="0" indent="-457200" defTabSz="-13873163">
              <a:spcBef>
                <a:spcPct val="20000"/>
              </a:spcBef>
              <a:buFont typeface="Arial" pitchFamily="34" charset="0"/>
              <a:buChar char="•"/>
              <a:defRPr/>
            </a:pPr>
            <a:r>
              <a:rPr lang="de-DE" sz="2800" kern="0" dirty="0" err="1" smtClean="0">
                <a:solidFill>
                  <a:schemeClr val="bg1">
                    <a:lumMod val="65000"/>
                  </a:schemeClr>
                </a:solidFill>
                <a:latin typeface="+mn-lt"/>
                <a:cs typeface="+mn-cs"/>
                <a:sym typeface="Wingdings 3"/>
              </a:rPr>
              <a:t>Stable</a:t>
            </a:r>
            <a:r>
              <a:rPr lang="de-DE" sz="2800" kern="0" dirty="0" smtClean="0">
                <a:solidFill>
                  <a:schemeClr val="bg1">
                    <a:lumMod val="65000"/>
                  </a:schemeClr>
                </a:solidFill>
                <a:latin typeface="+mn-lt"/>
                <a:cs typeface="+mn-cs"/>
                <a:sym typeface="Wingdings 3"/>
              </a:rPr>
              <a:t> Dependency Principle</a:t>
            </a:r>
          </a:p>
          <a:p>
            <a:pPr marL="457200" lvl="0" indent="-457200" defTabSz="-13873163">
              <a:spcBef>
                <a:spcPct val="20000"/>
              </a:spcBef>
              <a:buFont typeface="Arial" pitchFamily="34" charset="0"/>
              <a:buChar char="•"/>
              <a:defRPr/>
            </a:pPr>
            <a:r>
              <a:rPr lang="de-DE" sz="2800" kern="0" dirty="0" err="1" smtClean="0">
                <a:solidFill>
                  <a:schemeClr val="bg1">
                    <a:lumMod val="65000"/>
                  </a:schemeClr>
                </a:solidFill>
                <a:latin typeface="+mn-lt"/>
                <a:cs typeface="+mn-cs"/>
                <a:sym typeface="Wingdings 3"/>
              </a:rPr>
              <a:t>Stable</a:t>
            </a:r>
            <a:r>
              <a:rPr lang="de-DE" sz="2800" kern="0" dirty="0" smtClean="0">
                <a:solidFill>
                  <a:schemeClr val="bg1">
                    <a:lumMod val="65000"/>
                  </a:schemeClr>
                </a:solidFill>
                <a:latin typeface="+mn-lt"/>
                <a:cs typeface="+mn-cs"/>
                <a:sym typeface="Wingdings 3"/>
              </a:rPr>
              <a:t> Abstractions Principle</a:t>
            </a:r>
          </a:p>
          <a:p>
            <a:pPr marL="342900" lvl="0" indent="-342900" defTabSz="-13873163">
              <a:spcBef>
                <a:spcPct val="20000"/>
              </a:spcBef>
              <a:buBlip>
                <a:blip r:embed="rId3"/>
              </a:buBlip>
              <a:defRPr/>
            </a:pPr>
            <a:endParaRPr lang="de-DE" sz="2000" kern="0" dirty="0">
              <a:latin typeface="+mn-lt"/>
              <a:cs typeface="+mn-cs"/>
              <a:sym typeface="Wingdings 3"/>
            </a:endParaRPr>
          </a:p>
        </p:txBody>
      </p:sp>
    </p:spTree>
    <p:extLst>
      <p:ext uri="{BB962C8B-B14F-4D97-AF65-F5344CB8AC3E}">
        <p14:creationId xmlns:p14="http://schemas.microsoft.com/office/powerpoint/2010/main" val="7532467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1"/>
          </p:nvPr>
        </p:nvSpPr>
        <p:spPr>
          <a:xfrm>
            <a:off x="609508" y="4275070"/>
            <a:ext cx="5690684" cy="1221873"/>
          </a:xfrm>
        </p:spPr>
        <p:txBody>
          <a:bodyPr/>
          <a:lstStyle/>
          <a:p>
            <a:r>
              <a:rPr lang="en-US" sz="5400" dirty="0" smtClean="0">
                <a:solidFill>
                  <a:schemeClr val="bg1"/>
                </a:solidFill>
              </a:rPr>
              <a:t>Demo</a:t>
            </a:r>
          </a:p>
          <a:p>
            <a:r>
              <a:rPr lang="en-US" sz="2800" dirty="0" smtClean="0">
                <a:solidFill>
                  <a:schemeClr val="bg1"/>
                </a:solidFill>
              </a:rPr>
              <a:t>Inversion of Control (IOC)</a:t>
            </a:r>
          </a:p>
        </p:txBody>
      </p:sp>
    </p:spTree>
    <p:extLst>
      <p:ext uri="{BB962C8B-B14F-4D97-AF65-F5344CB8AC3E}">
        <p14:creationId xmlns:p14="http://schemas.microsoft.com/office/powerpoint/2010/main" val="344425735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8598"/>
          </a:xfrm>
        </p:spPr>
        <p:txBody>
          <a:bodyPr vert="horz" wrap="square" lIns="0" tIns="0" rIns="0" bIns="0" rtlCol="0" anchor="t">
            <a:spAutoFit/>
          </a:bodyPr>
          <a:lstStyle/>
          <a:p>
            <a:pPr algn="l" defTabSz="914363">
              <a:lnSpc>
                <a:spcPct val="90000"/>
              </a:lnSpc>
            </a:pPr>
            <a:r>
              <a:rPr lang="de-DE"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Tools für Agile Architekturen</a:t>
            </a:r>
            <a:endParaRPr lang="de-DE"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
        <p:nvSpPr>
          <p:cNvPr id="10" name="Rechteck 9"/>
          <p:cNvSpPr/>
          <p:nvPr/>
        </p:nvSpPr>
        <p:spPr bwMode="auto">
          <a:xfrm>
            <a:off x="467544" y="1680662"/>
            <a:ext cx="2035009" cy="215519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t" anchorCtr="0" forceAA="0" compatLnSpc="1">
            <a:prstTxWarp prst="textNoShape">
              <a:avLst/>
            </a:prstTxWarp>
            <a:noAutofit/>
          </a:bodyPr>
          <a:lstStyle/>
          <a:p>
            <a:pPr defTabSz="914099" fontAlgn="base">
              <a:spcBef>
                <a:spcPct val="0"/>
              </a:spcBef>
              <a:spcAft>
                <a:spcPct val="0"/>
              </a:spcAft>
            </a:pPr>
            <a:r>
              <a:rPr lang="de-DE" sz="21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Unit </a:t>
            </a:r>
            <a:r>
              <a:rPr lang="de-DE" sz="21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Testing</a:t>
            </a:r>
            <a:endParaRPr lang="de-DE" sz="21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hteck 10"/>
          <p:cNvSpPr/>
          <p:nvPr/>
        </p:nvSpPr>
        <p:spPr bwMode="auto">
          <a:xfrm>
            <a:off x="2624653" y="1680662"/>
            <a:ext cx="1959673" cy="215519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defTabSz="914099" fontAlgn="base">
              <a:spcBef>
                <a:spcPct val="0"/>
              </a:spcBef>
              <a:spcAft>
                <a:spcPct val="0"/>
              </a:spcAft>
            </a:pPr>
            <a:r>
              <a:rPr lang="de-DE" sz="21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Code </a:t>
            </a:r>
            <a:r>
              <a:rPr lang="de-DE" sz="21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Clone</a:t>
            </a:r>
            <a:endParaRPr lang="de-DE" sz="21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hteck 11"/>
          <p:cNvSpPr/>
          <p:nvPr/>
        </p:nvSpPr>
        <p:spPr bwMode="auto">
          <a:xfrm>
            <a:off x="4701906" y="1680662"/>
            <a:ext cx="1959673" cy="215519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defTabSz="914099" fontAlgn="base">
              <a:spcBef>
                <a:spcPct val="0"/>
              </a:spcBef>
              <a:spcAft>
                <a:spcPct val="0"/>
              </a:spcAft>
            </a:pPr>
            <a:r>
              <a:rPr lang="de-DE" sz="21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Architecture</a:t>
            </a:r>
            <a:r>
              <a:rPr lang="de-DE" sz="21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Discovery</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467" y="4074889"/>
            <a:ext cx="1952112" cy="1558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282" y="4074889"/>
            <a:ext cx="1944043" cy="1558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27" y="4059234"/>
            <a:ext cx="2029625" cy="1558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159" y="4059233"/>
            <a:ext cx="1872209" cy="1558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hteck 10"/>
          <p:cNvSpPr/>
          <p:nvPr/>
        </p:nvSpPr>
        <p:spPr bwMode="auto">
          <a:xfrm>
            <a:off x="6779160" y="1680662"/>
            <a:ext cx="1872209" cy="215519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520" tIns="64770" rIns="96520" bIns="64770" numCol="1" spcCol="0" rtlCol="0" fromWordArt="0" anchor="t" anchorCtr="0" forceAA="0" compatLnSpc="1">
            <a:prstTxWarp prst="textNoShape">
              <a:avLst/>
            </a:prstTxWarp>
            <a:noAutofit/>
          </a:bodyPr>
          <a:lstStyle/>
          <a:p>
            <a:pPr defTabSz="914099" fontAlgn="base">
              <a:spcBef>
                <a:spcPct val="0"/>
              </a:spcBef>
              <a:spcAft>
                <a:spcPct val="0"/>
              </a:spcAft>
            </a:pPr>
            <a:r>
              <a:rPr lang="de-DE" sz="21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Layer </a:t>
            </a:r>
            <a:r>
              <a:rPr lang="de-DE" sz="21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Diagram</a:t>
            </a:r>
            <a:endParaRPr lang="de-DE" sz="21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654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598"/>
          </a:xfrm>
        </p:spPr>
        <p:txBody>
          <a:bodyPr vert="horz" wrap="square" lIns="0" tIns="0" rIns="0" bIns="0" rtlCol="0" anchor="t">
            <a:spAutoFit/>
          </a:bodyPr>
          <a:lstStyle/>
          <a:p>
            <a:pPr defTabSz="914363">
              <a:lnSpc>
                <a:spcPct val="90000"/>
              </a:lnSpc>
            </a:pPr>
            <a:r>
              <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Unit </a:t>
            </a:r>
            <a:r>
              <a:rPr lang="en-US"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rPr>
              <a:t>Testing</a:t>
            </a:r>
            <a:endParaRPr lang="en-US" sz="3600" spc="-100" dirty="0">
              <a:ln w="3175">
                <a:noFill/>
              </a:ln>
              <a:gradFill flip="none" rotWithShape="1">
                <a:gsLst>
                  <a:gs pos="0">
                    <a:schemeClr val="tx1">
                      <a:lumMod val="65000"/>
                      <a:lumOff val="35000"/>
                    </a:schemeClr>
                  </a:gs>
                  <a:gs pos="86000">
                    <a:schemeClr val="tx1">
                      <a:lumMod val="65000"/>
                      <a:lumOff val="35000"/>
                    </a:schemeClr>
                  </a:gs>
                </a:gsLst>
                <a:lin ang="5400000" scaled="0"/>
                <a:tileRect/>
              </a:gradFill>
              <a:ea typeface="+mn-ea"/>
              <a:cs typeface="Arial" charset="0"/>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54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gile Specific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12700">
          <a:solidFill>
            <a:schemeClr val="accent6">
              <a:lumMod val="50000"/>
            </a:schemeClr>
          </a:solidFill>
        </a:ln>
      </a:spPr>
      <a:bodyPr rtlCol="0" anchor="t"/>
      <a:lstStyle>
        <a:defPPr>
          <a:defRPr sz="11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Base Metro ">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5.xml><?xml version="1.0" encoding="utf-8"?>
<a:theme xmlns:a="http://schemas.openxmlformats.org/drawingml/2006/main" name="CPP days 3x4">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6.xml><?xml version="1.0" encoding="utf-8"?>
<a:theme xmlns:a="http://schemas.openxmlformats.org/drawingml/2006/main" name="Avanade Dev11 Presentation Serie Test- und Testmanagement mit VS11">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Common.MousePointer" RevisionId="68ea164d-c1de-47a5-804f-d4d1290fa524" Stencil="System.Storyboarding.Common" StencilRevisionId="68ea164d-c1de-47a5-804f-d4d1290fa524" StencilVersion="0.1"/>
</Control>
</file>

<file path=customXml/itemProps1.xml><?xml version="1.0" encoding="utf-8"?>
<ds:datastoreItem xmlns:ds="http://schemas.openxmlformats.org/officeDocument/2006/customXml" ds:itemID="{277C4784-79A4-4FC6-A301-26E88F7292E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9642</TotalTime>
  <Words>605</Words>
  <Application>Microsoft Office PowerPoint</Application>
  <PresentationFormat>On-screen Show (4:3)</PresentationFormat>
  <Paragraphs>114</Paragraphs>
  <Slides>21</Slides>
  <Notes>6</Notes>
  <HiddenSlides>2</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Agile Specification Template</vt:lpstr>
      <vt:lpstr>BUILD_Breakout_Template _ SAMPLE for Scott 7.28</vt:lpstr>
      <vt:lpstr>Base Metro </vt:lpstr>
      <vt:lpstr>Metro Template Colored Titles Segoe UI 16x9</vt:lpstr>
      <vt:lpstr>CPP days 3x4</vt:lpstr>
      <vt:lpstr>Avanade Dev11 Presentation Serie Test- und Testmanagement mit VS11</vt:lpstr>
      <vt:lpstr>PowerPoint Presentation</vt:lpstr>
      <vt:lpstr>Big Design Up Front</vt:lpstr>
      <vt:lpstr>PowerPoint Presentation</vt:lpstr>
      <vt:lpstr>Agile Architekturen </vt:lpstr>
      <vt:lpstr>Agiles Design vermeidet</vt:lpstr>
      <vt:lpstr>Agile Design Prinzipien</vt:lpstr>
      <vt:lpstr>PowerPoint Presentation</vt:lpstr>
      <vt:lpstr>Tools für Agile Architekturen</vt:lpstr>
      <vt:lpstr>Unit Testing</vt:lpstr>
      <vt:lpstr>Code Clone Analysis</vt:lpstr>
      <vt:lpstr>Architecture Discovery </vt:lpstr>
      <vt:lpstr>Layer Diagram</vt:lpstr>
      <vt:lpstr>Layer Diagram</vt:lpstr>
      <vt:lpstr>Layer Diagram</vt:lpstr>
      <vt:lpstr>Layer Diagram</vt:lpstr>
      <vt:lpstr>PowerPoint Presentation</vt:lpstr>
      <vt:lpstr>Layer Unit Testplatform</vt:lpstr>
      <vt:lpstr>Layer Diagram</vt:lpstr>
      <vt:lpstr>Zusammenfassung</vt:lpstr>
      <vt:lpstr>Christian Binder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Backlog</dc:title>
  <dc:creator>Christian Binder</dc:creator>
  <cp:lastModifiedBy>Christian Binder</cp:lastModifiedBy>
  <cp:revision>717</cp:revision>
  <dcterms:created xsi:type="dcterms:W3CDTF">2011-07-28T22:47:52Z</dcterms:created>
  <dcterms:modified xsi:type="dcterms:W3CDTF">2012-05-09T06:53:13Z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TfsStoryboard">
    <vt:bool>true</vt:bool>
  </property>
</Properties>
</file>